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9" r:id="rId2"/>
    <p:sldId id="260"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00FF"/>
    <a:srgbClr val="CC0099"/>
    <a:srgbClr val="009900"/>
    <a:srgbClr val="FFFF00"/>
    <a:srgbClr val="CCFFFF"/>
    <a:srgbClr val="00FFFF"/>
    <a:srgbClr val="990099"/>
    <a:srgbClr val="00CC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77" autoAdjust="0"/>
  </p:normalViewPr>
  <p:slideViewPr>
    <p:cSldViewPr snapToGrid="0">
      <p:cViewPr>
        <p:scale>
          <a:sx n="100" d="100"/>
          <a:sy n="100" d="100"/>
        </p:scale>
        <p:origin x="1044"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4B0166D4-D0DA-4B28-899D-34945B94BA78}" type="datetimeFigureOut">
              <a:rPr kumimoji="1" lang="ja-JP" altLang="en-US" smtClean="0"/>
              <a:t>2025/5/6</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DEAB8C93-3AED-4428-A0B1-9BAC69F60CA4}" type="slidenum">
              <a:rPr kumimoji="1" lang="ja-JP" altLang="en-US" smtClean="0"/>
              <a:t>‹#›</a:t>
            </a:fld>
            <a:endParaRPr kumimoji="1" lang="ja-JP" altLang="en-US"/>
          </a:p>
        </p:txBody>
      </p:sp>
    </p:spTree>
    <p:extLst>
      <p:ext uri="{BB962C8B-B14F-4D97-AF65-F5344CB8AC3E}">
        <p14:creationId xmlns:p14="http://schemas.microsoft.com/office/powerpoint/2010/main" val="24017735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9E9B54B-BA85-4377-91FB-56E9915D6176}" type="datetimeFigureOut">
              <a:rPr kumimoji="1" lang="ja-JP" altLang="en-US" smtClean="0"/>
              <a:t>2025/5/6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578CBA-3943-4176-81A1-3EE4F6EE8B3E}" type="slidenum">
              <a:rPr kumimoji="1" lang="ja-JP" altLang="en-US" smtClean="0"/>
              <a:t>‹#›</a:t>
            </a:fld>
            <a:endParaRPr kumimoji="1" lang="ja-JP" altLang="en-US"/>
          </a:p>
        </p:txBody>
      </p:sp>
    </p:spTree>
    <p:extLst>
      <p:ext uri="{BB962C8B-B14F-4D97-AF65-F5344CB8AC3E}">
        <p14:creationId xmlns:p14="http://schemas.microsoft.com/office/powerpoint/2010/main" val="1897220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9E9B54B-BA85-4377-91FB-56E9915D6176}" type="datetimeFigureOut">
              <a:rPr kumimoji="1" lang="ja-JP" altLang="en-US" smtClean="0"/>
              <a:t>2025/5/6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578CBA-3943-4176-81A1-3EE4F6EE8B3E}" type="slidenum">
              <a:rPr kumimoji="1" lang="ja-JP" altLang="en-US" smtClean="0"/>
              <a:t>‹#›</a:t>
            </a:fld>
            <a:endParaRPr kumimoji="1" lang="ja-JP" altLang="en-US"/>
          </a:p>
        </p:txBody>
      </p:sp>
    </p:spTree>
    <p:extLst>
      <p:ext uri="{BB962C8B-B14F-4D97-AF65-F5344CB8AC3E}">
        <p14:creationId xmlns:p14="http://schemas.microsoft.com/office/powerpoint/2010/main" val="2991950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9E9B54B-BA85-4377-91FB-56E9915D6176}" type="datetimeFigureOut">
              <a:rPr kumimoji="1" lang="ja-JP" altLang="en-US" smtClean="0"/>
              <a:t>2025/5/6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578CBA-3943-4176-81A1-3EE4F6EE8B3E}" type="slidenum">
              <a:rPr kumimoji="1" lang="ja-JP" altLang="en-US" smtClean="0"/>
              <a:t>‹#›</a:t>
            </a:fld>
            <a:endParaRPr kumimoji="1" lang="ja-JP" altLang="en-US"/>
          </a:p>
        </p:txBody>
      </p:sp>
    </p:spTree>
    <p:extLst>
      <p:ext uri="{BB962C8B-B14F-4D97-AF65-F5344CB8AC3E}">
        <p14:creationId xmlns:p14="http://schemas.microsoft.com/office/powerpoint/2010/main" val="136859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9E9B54B-BA85-4377-91FB-56E9915D6176}" type="datetimeFigureOut">
              <a:rPr kumimoji="1" lang="ja-JP" altLang="en-US" smtClean="0"/>
              <a:t>2025/5/6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578CBA-3943-4176-81A1-3EE4F6EE8B3E}" type="slidenum">
              <a:rPr kumimoji="1" lang="ja-JP" altLang="en-US" smtClean="0"/>
              <a:t>‹#›</a:t>
            </a:fld>
            <a:endParaRPr kumimoji="1" lang="ja-JP" altLang="en-US"/>
          </a:p>
        </p:txBody>
      </p:sp>
    </p:spTree>
    <p:extLst>
      <p:ext uri="{BB962C8B-B14F-4D97-AF65-F5344CB8AC3E}">
        <p14:creationId xmlns:p14="http://schemas.microsoft.com/office/powerpoint/2010/main" val="3037758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9E9B54B-BA85-4377-91FB-56E9915D6176}" type="datetimeFigureOut">
              <a:rPr kumimoji="1" lang="ja-JP" altLang="en-US" smtClean="0"/>
              <a:t>2025/5/6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578CBA-3943-4176-81A1-3EE4F6EE8B3E}" type="slidenum">
              <a:rPr kumimoji="1" lang="ja-JP" altLang="en-US" smtClean="0"/>
              <a:t>‹#›</a:t>
            </a:fld>
            <a:endParaRPr kumimoji="1" lang="ja-JP" altLang="en-US"/>
          </a:p>
        </p:txBody>
      </p:sp>
    </p:spTree>
    <p:extLst>
      <p:ext uri="{BB962C8B-B14F-4D97-AF65-F5344CB8AC3E}">
        <p14:creationId xmlns:p14="http://schemas.microsoft.com/office/powerpoint/2010/main" val="75896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9E9B54B-BA85-4377-91FB-56E9915D6176}" type="datetimeFigureOut">
              <a:rPr kumimoji="1" lang="ja-JP" altLang="en-US" smtClean="0"/>
              <a:t>2025/5/6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B578CBA-3943-4176-81A1-3EE4F6EE8B3E}" type="slidenum">
              <a:rPr kumimoji="1" lang="ja-JP" altLang="en-US" smtClean="0"/>
              <a:t>‹#›</a:t>
            </a:fld>
            <a:endParaRPr kumimoji="1" lang="ja-JP" altLang="en-US"/>
          </a:p>
        </p:txBody>
      </p:sp>
    </p:spTree>
    <p:extLst>
      <p:ext uri="{BB962C8B-B14F-4D97-AF65-F5344CB8AC3E}">
        <p14:creationId xmlns:p14="http://schemas.microsoft.com/office/powerpoint/2010/main" val="159999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9E9B54B-BA85-4377-91FB-56E9915D6176}" type="datetimeFigureOut">
              <a:rPr kumimoji="1" lang="ja-JP" altLang="en-US" smtClean="0"/>
              <a:t>2025/5/6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B578CBA-3943-4176-81A1-3EE4F6EE8B3E}" type="slidenum">
              <a:rPr kumimoji="1" lang="ja-JP" altLang="en-US" smtClean="0"/>
              <a:t>‹#›</a:t>
            </a:fld>
            <a:endParaRPr kumimoji="1" lang="ja-JP" altLang="en-US"/>
          </a:p>
        </p:txBody>
      </p:sp>
    </p:spTree>
    <p:extLst>
      <p:ext uri="{BB962C8B-B14F-4D97-AF65-F5344CB8AC3E}">
        <p14:creationId xmlns:p14="http://schemas.microsoft.com/office/powerpoint/2010/main" val="3282018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9E9B54B-BA85-4377-91FB-56E9915D6176}" type="datetimeFigureOut">
              <a:rPr kumimoji="1" lang="ja-JP" altLang="en-US" smtClean="0"/>
              <a:t>2025/5/6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B578CBA-3943-4176-81A1-3EE4F6EE8B3E}" type="slidenum">
              <a:rPr kumimoji="1" lang="ja-JP" altLang="en-US" smtClean="0"/>
              <a:t>‹#›</a:t>
            </a:fld>
            <a:endParaRPr kumimoji="1" lang="ja-JP" altLang="en-US"/>
          </a:p>
        </p:txBody>
      </p:sp>
    </p:spTree>
    <p:extLst>
      <p:ext uri="{BB962C8B-B14F-4D97-AF65-F5344CB8AC3E}">
        <p14:creationId xmlns:p14="http://schemas.microsoft.com/office/powerpoint/2010/main" val="1400013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E9B54B-BA85-4377-91FB-56E9915D6176}" type="datetimeFigureOut">
              <a:rPr kumimoji="1" lang="ja-JP" altLang="en-US" smtClean="0"/>
              <a:t>2025/5/6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B578CBA-3943-4176-81A1-3EE4F6EE8B3E}" type="slidenum">
              <a:rPr kumimoji="1" lang="ja-JP" altLang="en-US" smtClean="0"/>
              <a:t>‹#›</a:t>
            </a:fld>
            <a:endParaRPr kumimoji="1" lang="ja-JP" altLang="en-US"/>
          </a:p>
        </p:txBody>
      </p:sp>
    </p:spTree>
    <p:extLst>
      <p:ext uri="{BB962C8B-B14F-4D97-AF65-F5344CB8AC3E}">
        <p14:creationId xmlns:p14="http://schemas.microsoft.com/office/powerpoint/2010/main" val="492194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9E9B54B-BA85-4377-91FB-56E9915D6176}" type="datetimeFigureOut">
              <a:rPr kumimoji="1" lang="ja-JP" altLang="en-US" smtClean="0"/>
              <a:t>2025/5/6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B578CBA-3943-4176-81A1-3EE4F6EE8B3E}" type="slidenum">
              <a:rPr kumimoji="1" lang="ja-JP" altLang="en-US" smtClean="0"/>
              <a:t>‹#›</a:t>
            </a:fld>
            <a:endParaRPr kumimoji="1" lang="ja-JP" altLang="en-US"/>
          </a:p>
        </p:txBody>
      </p:sp>
    </p:spTree>
    <p:extLst>
      <p:ext uri="{BB962C8B-B14F-4D97-AF65-F5344CB8AC3E}">
        <p14:creationId xmlns:p14="http://schemas.microsoft.com/office/powerpoint/2010/main" val="2908219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9E9B54B-BA85-4377-91FB-56E9915D6176}" type="datetimeFigureOut">
              <a:rPr kumimoji="1" lang="ja-JP" altLang="en-US" smtClean="0"/>
              <a:t>2025/5/6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B578CBA-3943-4176-81A1-3EE4F6EE8B3E}" type="slidenum">
              <a:rPr kumimoji="1" lang="ja-JP" altLang="en-US" smtClean="0"/>
              <a:t>‹#›</a:t>
            </a:fld>
            <a:endParaRPr kumimoji="1" lang="ja-JP" altLang="en-US"/>
          </a:p>
        </p:txBody>
      </p:sp>
    </p:spTree>
    <p:extLst>
      <p:ext uri="{BB962C8B-B14F-4D97-AF65-F5344CB8AC3E}">
        <p14:creationId xmlns:p14="http://schemas.microsoft.com/office/powerpoint/2010/main" val="4199395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9E9B54B-BA85-4377-91FB-56E9915D6176}" type="datetimeFigureOut">
              <a:rPr kumimoji="1" lang="ja-JP" altLang="en-US" smtClean="0"/>
              <a:t>2025/5/6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B578CBA-3943-4176-81A1-3EE4F6EE8B3E}" type="slidenum">
              <a:rPr kumimoji="1" lang="ja-JP" altLang="en-US" smtClean="0"/>
              <a:t>‹#›</a:t>
            </a:fld>
            <a:endParaRPr kumimoji="1" lang="ja-JP" altLang="en-US"/>
          </a:p>
        </p:txBody>
      </p:sp>
    </p:spTree>
    <p:extLst>
      <p:ext uri="{BB962C8B-B14F-4D97-AF65-F5344CB8AC3E}">
        <p14:creationId xmlns:p14="http://schemas.microsoft.com/office/powerpoint/2010/main" val="11503030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18" Type="http://schemas.openxmlformats.org/officeDocument/2006/relationships/image" Target="../media/image26.png"/><Relationship Id="rId3" Type="http://schemas.openxmlformats.org/officeDocument/2006/relationships/image" Target="../media/image11.gif"/><Relationship Id="rId21" Type="http://schemas.openxmlformats.org/officeDocument/2006/relationships/image" Target="../media/image29.png"/><Relationship Id="rId7" Type="http://schemas.openxmlformats.org/officeDocument/2006/relationships/image" Target="../media/image15.png"/><Relationship Id="rId12" Type="http://schemas.openxmlformats.org/officeDocument/2006/relationships/image" Target="../media/image20.png"/><Relationship Id="rId17" Type="http://schemas.openxmlformats.org/officeDocument/2006/relationships/image" Target="../media/image25.png"/><Relationship Id="rId2" Type="http://schemas.openxmlformats.org/officeDocument/2006/relationships/image" Target="../media/image10.png"/><Relationship Id="rId16" Type="http://schemas.openxmlformats.org/officeDocument/2006/relationships/image" Target="../media/image24.png"/><Relationship Id="rId20"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5" Type="http://schemas.openxmlformats.org/officeDocument/2006/relationships/image" Target="../media/image23.png"/><Relationship Id="rId10" Type="http://schemas.openxmlformats.org/officeDocument/2006/relationships/image" Target="../media/image18.png"/><Relationship Id="rId19" Type="http://schemas.openxmlformats.org/officeDocument/2006/relationships/image" Target="../media/image27.png"/><Relationship Id="rId4" Type="http://schemas.openxmlformats.org/officeDocument/2006/relationships/image" Target="../media/image12.png"/><Relationship Id="rId9" Type="http://schemas.openxmlformats.org/officeDocument/2006/relationships/image" Target="../media/image17.png"/><Relationship Id="rId14"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正方形/長方形 80"/>
          <p:cNvSpPr/>
          <p:nvPr/>
        </p:nvSpPr>
        <p:spPr>
          <a:xfrm>
            <a:off x="0" y="2733082"/>
            <a:ext cx="6773567" cy="3413801"/>
          </a:xfrm>
          <a:prstGeom prst="rect">
            <a:avLst/>
          </a:prstGeom>
          <a:noFill/>
        </p:spPr>
        <p:txBody>
          <a:bodyPr wrap="none" lIns="91440" tIns="45720" rIns="91440" bIns="45720">
            <a:noAutofit/>
          </a:bodyPr>
          <a:lstStyle/>
          <a:p>
            <a:r>
              <a:rPr lang="ja-JP" altLang="en-US" sz="1050" b="1" u="sng" dirty="0" smtClean="0">
                <a:ln w="0"/>
                <a:latin typeface="BIZ UDPゴシック" panose="020B0400000000000000" pitchFamily="50" charset="-128"/>
                <a:ea typeface="BIZ UDPゴシック" panose="020B0400000000000000" pitchFamily="50" charset="-128"/>
              </a:rPr>
              <a:t>　</a:t>
            </a:r>
            <a:endParaRPr lang="en-US" altLang="ja-JP" sz="1050" b="1" u="sng" dirty="0" smtClean="0">
              <a:ln w="0"/>
              <a:latin typeface="BIZ UDPゴシック" panose="020B0400000000000000" pitchFamily="50" charset="-128"/>
              <a:ea typeface="BIZ UDPゴシック" panose="020B0400000000000000" pitchFamily="50" charset="-128"/>
            </a:endParaRPr>
          </a:p>
          <a:p>
            <a:r>
              <a:rPr lang="ja-JP" altLang="en-US" sz="1050" b="1" dirty="0">
                <a:ln w="0"/>
                <a:latin typeface="BIZ UDPゴシック" panose="020B0400000000000000" pitchFamily="50" charset="-128"/>
                <a:ea typeface="BIZ UDPゴシック" panose="020B0400000000000000" pitchFamily="50" charset="-128"/>
              </a:rPr>
              <a:t>　</a:t>
            </a:r>
            <a:r>
              <a:rPr lang="ja-JP" altLang="en-US" sz="1050" b="1" dirty="0" smtClean="0">
                <a:ln w="0"/>
                <a:latin typeface="BIZ UDPゴシック" panose="020B0400000000000000" pitchFamily="50" charset="-128"/>
                <a:ea typeface="BIZ UDPゴシック" panose="020B0400000000000000" pitchFamily="50" charset="-128"/>
              </a:rPr>
              <a:t>　　</a:t>
            </a:r>
            <a:r>
              <a:rPr lang="ja-JP" altLang="en-US" sz="1200" b="1" dirty="0" smtClean="0">
                <a:ln w="0"/>
                <a:latin typeface="BIZ UDPゴシック" panose="020B0400000000000000" pitchFamily="50" charset="-128"/>
                <a:ea typeface="BIZ UDPゴシック" panose="020B0400000000000000" pitchFamily="50" charset="-128"/>
              </a:rPr>
              <a:t>□　たんぱく質って！</a:t>
            </a:r>
            <a:endParaRPr lang="en-US" altLang="ja-JP" sz="1200" b="1" dirty="0" smtClean="0">
              <a:ln w="0"/>
              <a:latin typeface="BIZ UDPゴシック" panose="020B0400000000000000" pitchFamily="50" charset="-128"/>
              <a:ea typeface="BIZ UDPゴシック" panose="020B0400000000000000" pitchFamily="50" charset="-128"/>
            </a:endParaRPr>
          </a:p>
          <a:p>
            <a:r>
              <a:rPr lang="ja-JP" altLang="en-US" sz="1200" dirty="0">
                <a:ln w="0"/>
                <a:latin typeface="BIZ UDPゴシック" panose="020B0400000000000000" pitchFamily="50" charset="-128"/>
                <a:ea typeface="BIZ UDPゴシック" panose="020B0400000000000000" pitchFamily="50" charset="-128"/>
              </a:rPr>
              <a:t>　</a:t>
            </a:r>
            <a:r>
              <a:rPr lang="ja-JP" altLang="en-US" sz="1200" dirty="0" smtClean="0">
                <a:ln w="0"/>
                <a:latin typeface="BIZ UDPゴシック" panose="020B0400000000000000" pitchFamily="50" charset="-128"/>
                <a:ea typeface="BIZ UDPゴシック" panose="020B0400000000000000" pitchFamily="50" charset="-128"/>
              </a:rPr>
              <a:t>　　　　三大栄養素のひとつ　日本食品標準成分表</a:t>
            </a:r>
            <a:r>
              <a:rPr lang="en-US" altLang="ja-JP" sz="1200" dirty="0" smtClean="0">
                <a:ln w="0"/>
                <a:latin typeface="BIZ UDPゴシック" panose="020B0400000000000000" pitchFamily="50" charset="-128"/>
                <a:ea typeface="BIZ UDPゴシック" panose="020B0400000000000000" pitchFamily="50" charset="-128"/>
              </a:rPr>
              <a:t>2020</a:t>
            </a:r>
            <a:r>
              <a:rPr lang="ja-JP" altLang="en-US" sz="1200" dirty="0" smtClean="0">
                <a:ln w="0"/>
                <a:latin typeface="BIZ UDPゴシック" panose="020B0400000000000000" pitchFamily="50" charset="-128"/>
                <a:ea typeface="BIZ UDPゴシック" panose="020B0400000000000000" pitchFamily="50" charset="-128"/>
              </a:rPr>
              <a:t>年版（八訂）から「アミノ酸組織に</a:t>
            </a:r>
            <a:endParaRPr lang="en-US" altLang="ja-JP" sz="1200" dirty="0" smtClean="0">
              <a:ln w="0"/>
              <a:latin typeface="BIZ UDPゴシック" panose="020B0400000000000000" pitchFamily="50" charset="-128"/>
              <a:ea typeface="BIZ UDPゴシック" panose="020B0400000000000000" pitchFamily="50" charset="-128"/>
            </a:endParaRPr>
          </a:p>
          <a:p>
            <a:r>
              <a:rPr lang="ja-JP" altLang="en-US" sz="1200" dirty="0" smtClean="0">
                <a:ln w="0"/>
                <a:latin typeface="BIZ UDPゴシック" panose="020B0400000000000000" pitchFamily="50" charset="-128"/>
                <a:ea typeface="BIZ UDPゴシック" panose="020B0400000000000000" pitchFamily="50" charset="-128"/>
              </a:rPr>
              <a:t>　　　　　よるタンパク質」の量をエネルギー換算すると体重の</a:t>
            </a:r>
            <a:r>
              <a:rPr lang="en-US" altLang="ja-JP" sz="1200" dirty="0" smtClean="0">
                <a:ln w="0"/>
                <a:latin typeface="BIZ UDPゴシック" panose="020B0400000000000000" pitchFamily="50" charset="-128"/>
                <a:ea typeface="BIZ UDPゴシック" panose="020B0400000000000000" pitchFamily="50" charset="-128"/>
              </a:rPr>
              <a:t>1/5</a:t>
            </a:r>
            <a:r>
              <a:rPr lang="ja-JP" altLang="en-US" sz="1200" dirty="0" smtClean="0">
                <a:ln w="0"/>
                <a:latin typeface="BIZ UDPゴシック" panose="020B0400000000000000" pitchFamily="50" charset="-128"/>
                <a:ea typeface="BIZ UDPゴシック" panose="020B0400000000000000" pitchFamily="50" charset="-128"/>
              </a:rPr>
              <a:t>をしめ、血液や筋肉などの　　　　　</a:t>
            </a:r>
            <a:endParaRPr lang="en-US" altLang="ja-JP" sz="1200" dirty="0" smtClean="0">
              <a:ln w="0"/>
              <a:latin typeface="BIZ UDPゴシック" panose="020B0400000000000000" pitchFamily="50" charset="-128"/>
              <a:ea typeface="BIZ UDPゴシック" panose="020B0400000000000000" pitchFamily="50" charset="-128"/>
            </a:endParaRPr>
          </a:p>
          <a:p>
            <a:r>
              <a:rPr lang="ja-JP" altLang="en-US" sz="1200" dirty="0" smtClean="0">
                <a:ln w="0"/>
                <a:latin typeface="BIZ UDPゴシック" panose="020B0400000000000000" pitchFamily="50" charset="-128"/>
                <a:ea typeface="BIZ UDPゴシック" panose="020B0400000000000000" pitchFamily="50" charset="-128"/>
              </a:rPr>
              <a:t>　　　　</a:t>
            </a:r>
            <a:r>
              <a:rPr lang="ja-JP" altLang="en-US" sz="1200" dirty="0">
                <a:ln w="0"/>
                <a:latin typeface="BIZ UDPゴシック" panose="020B0400000000000000" pitchFamily="50" charset="-128"/>
                <a:ea typeface="BIZ UDPゴシック" panose="020B0400000000000000" pitchFamily="50" charset="-128"/>
              </a:rPr>
              <a:t>　体をつくる主要成分であるまた、酵素</a:t>
            </a:r>
            <a:r>
              <a:rPr lang="ja-JP" altLang="en-US" sz="1200" dirty="0" smtClean="0">
                <a:ln w="0"/>
                <a:latin typeface="BIZ UDPゴシック" panose="020B0400000000000000" pitchFamily="50" charset="-128"/>
                <a:ea typeface="BIZ UDPゴシック" panose="020B0400000000000000" pitchFamily="50" charset="-128"/>
              </a:rPr>
              <a:t>などの生命維持に欠かせない成分で、</a:t>
            </a:r>
            <a:endParaRPr lang="en-US" altLang="ja-JP" sz="1200" dirty="0" smtClean="0">
              <a:ln w="0"/>
              <a:latin typeface="BIZ UDPゴシック" panose="020B0400000000000000" pitchFamily="50" charset="-128"/>
              <a:ea typeface="BIZ UDPゴシック" panose="020B0400000000000000" pitchFamily="50" charset="-128"/>
            </a:endParaRPr>
          </a:p>
          <a:p>
            <a:r>
              <a:rPr lang="ja-JP" altLang="en-US" sz="1200" b="1" dirty="0">
                <a:ln w="0"/>
                <a:latin typeface="BIZ UDPゴシック" panose="020B0400000000000000" pitchFamily="50" charset="-128"/>
                <a:ea typeface="BIZ UDPゴシック" panose="020B0400000000000000" pitchFamily="50" charset="-128"/>
              </a:rPr>
              <a:t>　</a:t>
            </a:r>
            <a:r>
              <a:rPr lang="ja-JP" altLang="en-US" sz="1200" b="1" dirty="0" smtClean="0">
                <a:ln w="0"/>
                <a:latin typeface="BIZ UDPゴシック" panose="020B0400000000000000" pitchFamily="50" charset="-128"/>
                <a:ea typeface="BIZ UDPゴシック" panose="020B0400000000000000" pitchFamily="50" charset="-128"/>
              </a:rPr>
              <a:t>　　　　エネルギーの源</a:t>
            </a:r>
            <a:r>
              <a:rPr lang="ja-JP" altLang="en-US" sz="1200" dirty="0" smtClean="0">
                <a:ln w="0"/>
                <a:latin typeface="BIZ UDPゴシック" panose="020B0400000000000000" pitchFamily="50" charset="-128"/>
                <a:ea typeface="BIZ UDPゴシック" panose="020B0400000000000000" pitchFamily="50" charset="-128"/>
              </a:rPr>
              <a:t>となります。</a:t>
            </a:r>
            <a:endParaRPr lang="en-US" altLang="ja-JP" sz="1200" dirty="0" smtClean="0">
              <a:ln w="0"/>
              <a:latin typeface="BIZ UDPゴシック" panose="020B0400000000000000" pitchFamily="50" charset="-128"/>
              <a:ea typeface="BIZ UDPゴシック" panose="020B0400000000000000" pitchFamily="50" charset="-128"/>
            </a:endParaRPr>
          </a:p>
          <a:p>
            <a:r>
              <a:rPr lang="ja-JP" altLang="en-US" sz="1200" dirty="0" smtClean="0">
                <a:ln w="0"/>
                <a:latin typeface="BIZ UDPゴシック" panose="020B0400000000000000" pitchFamily="50" charset="-128"/>
                <a:ea typeface="BIZ UDPゴシック" panose="020B0400000000000000" pitchFamily="50" charset="-128"/>
              </a:rPr>
              <a:t>　　　</a:t>
            </a:r>
            <a:r>
              <a:rPr lang="ja-JP" altLang="en-US" sz="1200" b="1" dirty="0" smtClean="0">
                <a:ln w="0"/>
                <a:latin typeface="BIZ UDPゴシック" panose="020B0400000000000000" pitchFamily="50" charset="-128"/>
                <a:ea typeface="BIZ UDPゴシック" panose="020B0400000000000000" pitchFamily="50" charset="-128"/>
              </a:rPr>
              <a:t>□　たんぱく質を効率よくとるには？</a:t>
            </a:r>
            <a:endParaRPr lang="en-US" altLang="ja-JP" sz="1200" b="1" dirty="0" smtClean="0">
              <a:ln w="0"/>
              <a:latin typeface="BIZ UDPゴシック" panose="020B0400000000000000" pitchFamily="50" charset="-128"/>
              <a:ea typeface="BIZ UDPゴシック" panose="020B0400000000000000" pitchFamily="50" charset="-128"/>
            </a:endParaRPr>
          </a:p>
          <a:p>
            <a:r>
              <a:rPr lang="ja-JP" altLang="en-US" sz="1050" dirty="0" smtClean="0">
                <a:ln w="0"/>
                <a:latin typeface="BIZ UDPゴシック" panose="020B0400000000000000" pitchFamily="50" charset="-128"/>
                <a:ea typeface="BIZ UDPゴシック" panose="020B0400000000000000" pitchFamily="50" charset="-128"/>
              </a:rPr>
              <a:t>　　　　　</a:t>
            </a:r>
            <a:r>
              <a:rPr lang="ja-JP" altLang="en-US" sz="1200" dirty="0" smtClean="0">
                <a:ln w="0"/>
                <a:latin typeface="BIZ UDPゴシック" panose="020B0400000000000000" pitchFamily="50" charset="-128"/>
                <a:ea typeface="BIZ UDPゴシック" panose="020B0400000000000000" pitchFamily="50" charset="-128"/>
              </a:rPr>
              <a:t>カラダに効率よく取り込むためには良質なものをチョイスすることが大切です。</a:t>
            </a:r>
            <a:endParaRPr lang="en-US" altLang="ja-JP" sz="1200" dirty="0" smtClean="0">
              <a:ln w="0"/>
              <a:latin typeface="BIZ UDPゴシック" panose="020B0400000000000000" pitchFamily="50" charset="-128"/>
              <a:ea typeface="BIZ UDPゴシック" panose="020B0400000000000000" pitchFamily="50" charset="-128"/>
            </a:endParaRPr>
          </a:p>
          <a:p>
            <a:r>
              <a:rPr lang="ja-JP" altLang="en-US" sz="1200" dirty="0" smtClean="0">
                <a:ln w="0"/>
                <a:latin typeface="BIZ UDPゴシック" panose="020B0400000000000000" pitchFamily="50" charset="-128"/>
                <a:ea typeface="BIZ UDPゴシック" panose="020B0400000000000000" pitchFamily="50" charset="-128"/>
              </a:rPr>
              <a:t>　　　　　●肉（牛肉・豚・鶏・ハム）</a:t>
            </a:r>
            <a:endParaRPr lang="en-US" altLang="ja-JP" sz="1200" dirty="0" smtClean="0">
              <a:ln w="0"/>
              <a:latin typeface="BIZ UDPゴシック" panose="020B0400000000000000" pitchFamily="50" charset="-128"/>
              <a:ea typeface="BIZ UDPゴシック" panose="020B0400000000000000" pitchFamily="50" charset="-128"/>
            </a:endParaRPr>
          </a:p>
          <a:p>
            <a:r>
              <a:rPr lang="ja-JP" altLang="en-US" sz="1200" dirty="0">
                <a:ln w="0"/>
                <a:latin typeface="BIZ UDPゴシック" panose="020B0400000000000000" pitchFamily="50" charset="-128"/>
                <a:ea typeface="BIZ UDPゴシック" panose="020B0400000000000000" pitchFamily="50" charset="-128"/>
              </a:rPr>
              <a:t>　</a:t>
            </a:r>
            <a:r>
              <a:rPr lang="ja-JP" altLang="en-US" sz="1200" dirty="0" smtClean="0">
                <a:ln w="0"/>
                <a:latin typeface="BIZ UDPゴシック" panose="020B0400000000000000" pitchFamily="50" charset="-128"/>
                <a:ea typeface="BIZ UDPゴシック" panose="020B0400000000000000" pitchFamily="50" charset="-128"/>
              </a:rPr>
              <a:t>　　　　●魚介類（魚・小魚・貝・ねり製品など）</a:t>
            </a:r>
            <a:endParaRPr lang="en-US" altLang="ja-JP" sz="1200" dirty="0" smtClean="0">
              <a:ln w="0"/>
              <a:latin typeface="BIZ UDPゴシック" panose="020B0400000000000000" pitchFamily="50" charset="-128"/>
              <a:ea typeface="BIZ UDPゴシック" panose="020B0400000000000000" pitchFamily="50" charset="-128"/>
            </a:endParaRPr>
          </a:p>
          <a:p>
            <a:r>
              <a:rPr lang="ja-JP" altLang="en-US" sz="1200" dirty="0">
                <a:ln w="0"/>
                <a:latin typeface="BIZ UDPゴシック" panose="020B0400000000000000" pitchFamily="50" charset="-128"/>
                <a:ea typeface="BIZ UDPゴシック" panose="020B0400000000000000" pitchFamily="50" charset="-128"/>
              </a:rPr>
              <a:t>　</a:t>
            </a:r>
            <a:r>
              <a:rPr lang="ja-JP" altLang="en-US" sz="1200" dirty="0" smtClean="0">
                <a:ln w="0"/>
                <a:latin typeface="BIZ UDPゴシック" panose="020B0400000000000000" pitchFamily="50" charset="-128"/>
                <a:ea typeface="BIZ UDPゴシック" panose="020B0400000000000000" pitchFamily="50" charset="-128"/>
              </a:rPr>
              <a:t>　　　　●たまご類（鶏卵・うずらの卵など）</a:t>
            </a:r>
            <a:endParaRPr lang="en-US" altLang="ja-JP" sz="1200" dirty="0" smtClean="0">
              <a:ln w="0"/>
              <a:latin typeface="BIZ UDPゴシック" panose="020B0400000000000000" pitchFamily="50" charset="-128"/>
              <a:ea typeface="BIZ UDPゴシック" panose="020B0400000000000000" pitchFamily="50" charset="-128"/>
            </a:endParaRPr>
          </a:p>
          <a:p>
            <a:r>
              <a:rPr lang="ja-JP" altLang="en-US" sz="1050" dirty="0" smtClean="0">
                <a:ln w="0"/>
                <a:latin typeface="BIZ UDPゴシック" panose="020B0400000000000000" pitchFamily="50" charset="-128"/>
                <a:ea typeface="BIZ UDPゴシック" panose="020B0400000000000000" pitchFamily="50" charset="-128"/>
              </a:rPr>
              <a:t>　　　　　　</a:t>
            </a:r>
            <a:r>
              <a:rPr lang="ja-JP" altLang="en-US" sz="1200" dirty="0" smtClean="0">
                <a:ln w="0"/>
                <a:latin typeface="BIZ UDPゴシック" panose="020B0400000000000000" pitchFamily="50" charset="-128"/>
                <a:ea typeface="BIZ UDPゴシック" panose="020B0400000000000000" pitchFamily="50" charset="-128"/>
              </a:rPr>
              <a:t>●大豆及び大豆製品（大豆・納豆・豆腐など）</a:t>
            </a:r>
            <a:endParaRPr lang="en-US" altLang="ja-JP" sz="1200" dirty="0" smtClean="0">
              <a:ln w="0"/>
              <a:latin typeface="BIZ UDPゴシック" panose="020B0400000000000000" pitchFamily="50" charset="-128"/>
              <a:ea typeface="BIZ UDPゴシック" panose="020B0400000000000000" pitchFamily="50" charset="-128"/>
            </a:endParaRPr>
          </a:p>
          <a:p>
            <a:r>
              <a:rPr lang="ja-JP" altLang="en-US" sz="1050" dirty="0" smtClean="0">
                <a:ln w="0"/>
                <a:latin typeface="BIZ UDPゴシック" panose="020B0400000000000000" pitchFamily="50" charset="-128"/>
                <a:ea typeface="BIZ UDPゴシック" panose="020B0400000000000000" pitchFamily="50" charset="-128"/>
              </a:rPr>
              <a:t>　　　　　　</a:t>
            </a:r>
            <a:r>
              <a:rPr lang="ja-JP" altLang="en-US" sz="1200" dirty="0" smtClean="0">
                <a:ln w="0"/>
                <a:latin typeface="BIZ UDPゴシック" panose="020B0400000000000000" pitchFamily="50" charset="-128"/>
                <a:ea typeface="BIZ UDPゴシック" panose="020B0400000000000000" pitchFamily="50" charset="-128"/>
              </a:rPr>
              <a:t>●牛乳・及び乳製品（牛乳・ヨーグルト・チーズ）</a:t>
            </a:r>
            <a:endParaRPr lang="en-US" altLang="ja-JP" sz="1200" dirty="0" smtClean="0">
              <a:ln w="0"/>
              <a:latin typeface="BIZ UDPゴシック" panose="020B0400000000000000" pitchFamily="50" charset="-128"/>
              <a:ea typeface="BIZ UDPゴシック" panose="020B0400000000000000" pitchFamily="50" charset="-128"/>
            </a:endParaRPr>
          </a:p>
          <a:p>
            <a:r>
              <a:rPr lang="ja-JP" altLang="en-US" sz="1050" dirty="0">
                <a:ln w="0"/>
                <a:latin typeface="BIZ UDPゴシック" panose="020B0400000000000000" pitchFamily="50" charset="-128"/>
                <a:ea typeface="BIZ UDPゴシック" panose="020B0400000000000000" pitchFamily="50" charset="-128"/>
              </a:rPr>
              <a:t>　</a:t>
            </a:r>
            <a:endParaRPr lang="en-US" altLang="ja-JP" sz="1050" dirty="0" smtClean="0">
              <a:ln w="0"/>
              <a:latin typeface="BIZ UDPゴシック" panose="020B0400000000000000" pitchFamily="50" charset="-128"/>
              <a:ea typeface="BIZ UDPゴシック" panose="020B0400000000000000" pitchFamily="50" charset="-128"/>
            </a:endParaRPr>
          </a:p>
          <a:p>
            <a:r>
              <a:rPr lang="ja-JP" altLang="en-US" sz="1050" dirty="0" smtClean="0">
                <a:ln w="0"/>
                <a:latin typeface="BIZ UDPゴシック" panose="020B0400000000000000" pitchFamily="50" charset="-128"/>
                <a:ea typeface="BIZ UDPゴシック" panose="020B0400000000000000" pitchFamily="50" charset="-128"/>
              </a:rPr>
              <a:t>　　　　　　　　</a:t>
            </a:r>
            <a:r>
              <a:rPr lang="ja-JP" altLang="en-US" sz="1050" b="1" dirty="0" smtClean="0">
                <a:ln w="0"/>
                <a:latin typeface="BIZ UDPゴシック" panose="020B0400000000000000" pitchFamily="50" charset="-128"/>
                <a:ea typeface="BIZ UDPゴシック" panose="020B0400000000000000" pitchFamily="50" charset="-128"/>
              </a:rPr>
              <a:t>食事は・・・主食（ご飯・パン・麺類など）</a:t>
            </a:r>
            <a:endParaRPr lang="en-US" altLang="ja-JP" sz="1050" b="1" dirty="0" smtClean="0">
              <a:ln w="0"/>
              <a:latin typeface="BIZ UDPゴシック" panose="020B0400000000000000" pitchFamily="50" charset="-128"/>
              <a:ea typeface="BIZ UDPゴシック" panose="020B0400000000000000" pitchFamily="50" charset="-128"/>
            </a:endParaRPr>
          </a:p>
          <a:p>
            <a:r>
              <a:rPr lang="ja-JP" altLang="en-US" sz="1050" b="1" dirty="0">
                <a:ln w="0"/>
                <a:latin typeface="BIZ UDPゴシック" panose="020B0400000000000000" pitchFamily="50" charset="-128"/>
                <a:ea typeface="BIZ UDPゴシック" panose="020B0400000000000000" pitchFamily="50" charset="-128"/>
              </a:rPr>
              <a:t>　</a:t>
            </a:r>
            <a:r>
              <a:rPr lang="ja-JP" altLang="en-US" sz="1050" b="1" dirty="0" smtClean="0">
                <a:ln w="0"/>
                <a:latin typeface="BIZ UDPゴシック" panose="020B0400000000000000" pitchFamily="50" charset="-128"/>
                <a:ea typeface="BIZ UDPゴシック" panose="020B0400000000000000" pitchFamily="50" charset="-128"/>
              </a:rPr>
              <a:t>　　　　　　　　　　　　　　主菜（肉・魚・卵・大豆商品を使ったメインのおかず）</a:t>
            </a:r>
            <a:endParaRPr lang="en-US" altLang="ja-JP" sz="1050" b="1" dirty="0" smtClean="0">
              <a:ln w="0"/>
              <a:latin typeface="BIZ UDPゴシック" panose="020B0400000000000000" pitchFamily="50" charset="-128"/>
              <a:ea typeface="BIZ UDPゴシック" panose="020B0400000000000000" pitchFamily="50" charset="-128"/>
            </a:endParaRPr>
          </a:p>
          <a:p>
            <a:r>
              <a:rPr lang="ja-JP" altLang="en-US" sz="1050" b="1" dirty="0">
                <a:ln w="0"/>
                <a:latin typeface="BIZ UDPゴシック" panose="020B0400000000000000" pitchFamily="50" charset="-128"/>
                <a:ea typeface="BIZ UDPゴシック" panose="020B0400000000000000" pitchFamily="50" charset="-128"/>
              </a:rPr>
              <a:t>　</a:t>
            </a:r>
            <a:r>
              <a:rPr lang="ja-JP" altLang="en-US" sz="1050" b="1" dirty="0" smtClean="0">
                <a:ln w="0"/>
                <a:latin typeface="BIZ UDPゴシック" panose="020B0400000000000000" pitchFamily="50" charset="-128"/>
                <a:ea typeface="BIZ UDPゴシック" panose="020B0400000000000000" pitchFamily="50" charset="-128"/>
              </a:rPr>
              <a:t>　　　　　　　　　　　　　　副菜（野菜などを使ったおかず）</a:t>
            </a:r>
            <a:endParaRPr lang="en-US" altLang="ja-JP" sz="1050" b="1" dirty="0" smtClean="0">
              <a:ln w="0"/>
              <a:latin typeface="BIZ UDPゴシック" panose="020B0400000000000000" pitchFamily="50" charset="-128"/>
              <a:ea typeface="BIZ UDPゴシック" panose="020B0400000000000000" pitchFamily="50" charset="-128"/>
            </a:endParaRPr>
          </a:p>
          <a:p>
            <a:r>
              <a:rPr lang="ja-JP" altLang="en-US" sz="1050" b="1" dirty="0">
                <a:ln w="0"/>
                <a:latin typeface="BIZ UDPゴシック" panose="020B0400000000000000" pitchFamily="50" charset="-128"/>
                <a:ea typeface="BIZ UDPゴシック" panose="020B0400000000000000" pitchFamily="50" charset="-128"/>
              </a:rPr>
              <a:t>　</a:t>
            </a:r>
            <a:r>
              <a:rPr lang="ja-JP" altLang="en-US" sz="1050" b="1" dirty="0" smtClean="0">
                <a:ln w="0"/>
                <a:latin typeface="BIZ UDPゴシック" panose="020B0400000000000000" pitchFamily="50" charset="-128"/>
                <a:ea typeface="BIZ UDPゴシック" panose="020B0400000000000000" pitchFamily="50" charset="-128"/>
              </a:rPr>
              <a:t>　　　　　　　　　　　　　　この場合主菜に多くたんぱく質を含む食品をとることが</a:t>
            </a:r>
            <a:endParaRPr lang="en-US" altLang="ja-JP" sz="1050" b="1" dirty="0" smtClean="0">
              <a:ln w="0"/>
              <a:latin typeface="BIZ UDPゴシック" panose="020B0400000000000000" pitchFamily="50" charset="-128"/>
              <a:ea typeface="BIZ UDPゴシック" panose="020B0400000000000000" pitchFamily="50" charset="-128"/>
            </a:endParaRPr>
          </a:p>
          <a:p>
            <a:r>
              <a:rPr lang="ja-JP" altLang="en-US" sz="1050" b="1" dirty="0">
                <a:ln w="0"/>
                <a:latin typeface="BIZ UDPゴシック" panose="020B0400000000000000" pitchFamily="50" charset="-128"/>
                <a:ea typeface="BIZ UDPゴシック" panose="020B0400000000000000" pitchFamily="50" charset="-128"/>
              </a:rPr>
              <a:t>　</a:t>
            </a:r>
            <a:r>
              <a:rPr lang="ja-JP" altLang="en-US" sz="1050" b="1" dirty="0" smtClean="0">
                <a:ln w="0"/>
                <a:latin typeface="BIZ UDPゴシック" panose="020B0400000000000000" pitchFamily="50" charset="-128"/>
                <a:ea typeface="BIZ UDPゴシック" panose="020B0400000000000000" pitchFamily="50" charset="-128"/>
              </a:rPr>
              <a:t>　　　　　　　　　　　　　　ポイントとなります。</a:t>
            </a:r>
            <a:endParaRPr lang="en-US" altLang="ja-JP" sz="1050" b="1" dirty="0" smtClean="0">
              <a:ln w="0"/>
              <a:latin typeface="BIZ UDPゴシック" panose="020B0400000000000000" pitchFamily="50" charset="-128"/>
              <a:ea typeface="BIZ UDPゴシック" panose="020B0400000000000000" pitchFamily="50" charset="-128"/>
            </a:endParaRPr>
          </a:p>
        </p:txBody>
      </p:sp>
      <p:sp>
        <p:nvSpPr>
          <p:cNvPr id="75" name="四角形: 角を丸くする 10"/>
          <p:cNvSpPr/>
          <p:nvPr/>
        </p:nvSpPr>
        <p:spPr bwMode="auto">
          <a:xfrm>
            <a:off x="0" y="2265885"/>
            <a:ext cx="6847367" cy="299578"/>
          </a:xfrm>
          <a:prstGeom prst="roundRect">
            <a:avLst>
              <a:gd name="adj" fmla="val 47917"/>
            </a:avLst>
          </a:prstGeom>
          <a:solidFill>
            <a:srgbClr val="0000FF">
              <a:alpha val="90000"/>
            </a:srgbClr>
          </a:solidFill>
          <a:ln>
            <a:solidFill>
              <a:srgbClr val="0033CC"/>
            </a:solidFill>
          </a:ln>
        </p:spPr>
        <p:txBody>
          <a:bodyPr wrap="none" lIns="99060" tIns="49530" rIns="99060" bIns="4953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517" b="1" dirty="0" smtClean="0">
                <a:ln w="3175">
                  <a:noFill/>
                  <a:prstDash val="solid"/>
                  <a:miter lim="800000"/>
                </a:ln>
                <a:solidFill>
                  <a:schemeClr val="bg1"/>
                </a:solidFill>
                <a:latin typeface="Meiryo UI" panose="020B0604030504040204" pitchFamily="50" charset="-128"/>
                <a:ea typeface="Meiryo UI" panose="020B0604030504040204" pitchFamily="50" charset="-128"/>
              </a:rPr>
              <a:t>健 康 耳 よ り 情 報　　＜</a:t>
            </a:r>
            <a:r>
              <a:rPr kumimoji="1" lang="ja-JP" altLang="en-US" sz="1517" b="1" dirty="0">
                <a:ln w="3175">
                  <a:noFill/>
                  <a:prstDash val="solid"/>
                  <a:miter lim="800000"/>
                </a:ln>
                <a:solidFill>
                  <a:schemeClr val="bg1"/>
                </a:solidFill>
                <a:latin typeface="Meiryo UI" panose="020B0604030504040204" pitchFamily="50" charset="-128"/>
                <a:ea typeface="Meiryo UI" panose="020B0604030504040204" pitchFamily="50" charset="-128"/>
              </a:rPr>
              <a:t>栄養</a:t>
            </a:r>
            <a:r>
              <a:rPr kumimoji="1" lang="ja-JP" altLang="en-US" sz="1517" b="1" dirty="0" smtClean="0">
                <a:ln w="3175">
                  <a:noFill/>
                  <a:prstDash val="solid"/>
                  <a:miter lim="800000"/>
                </a:ln>
                <a:solidFill>
                  <a:schemeClr val="bg1"/>
                </a:solidFill>
                <a:latin typeface="Meiryo UI" panose="020B0604030504040204" pitchFamily="50" charset="-128"/>
                <a:ea typeface="Meiryo UI" panose="020B0604030504040204" pitchFamily="50" charset="-128"/>
              </a:rPr>
              <a:t>編＞タンパク質</a:t>
            </a:r>
            <a:endParaRPr kumimoji="1" lang="ja-JP" altLang="en-US" sz="1517" b="1" dirty="0">
              <a:ln w="3175">
                <a:noFill/>
                <a:prstDash val="solid"/>
                <a:miter lim="800000"/>
              </a:ln>
              <a:solidFill>
                <a:schemeClr val="bg1"/>
              </a:solidFill>
              <a:latin typeface="Meiryo UI" panose="020B0604030504040204" pitchFamily="50" charset="-128"/>
              <a:ea typeface="Meiryo UI" panose="020B0604030504040204" pitchFamily="50" charset="-128"/>
            </a:endParaRPr>
          </a:p>
        </p:txBody>
      </p:sp>
      <p:sp>
        <p:nvSpPr>
          <p:cNvPr id="22" name="角丸四角形 21"/>
          <p:cNvSpPr/>
          <p:nvPr/>
        </p:nvSpPr>
        <p:spPr>
          <a:xfrm>
            <a:off x="48001" y="1199775"/>
            <a:ext cx="6766982" cy="987911"/>
          </a:xfrm>
          <a:prstGeom prst="roundRect">
            <a:avLst>
              <a:gd name="adj" fmla="val 6323"/>
            </a:avLst>
          </a:prstGeom>
          <a:noFill/>
          <a:ln w="28575">
            <a:gradFill>
              <a:gsLst>
                <a:gs pos="100000">
                  <a:srgbClr val="FF0000"/>
                </a:gs>
                <a:gs pos="0">
                  <a:schemeClr val="accent2">
                    <a:lumMod val="41000"/>
                    <a:lumOff val="59000"/>
                  </a:schemeClr>
                </a:gs>
                <a:gs pos="12000">
                  <a:srgbClr val="FFFF00"/>
                </a:gs>
                <a:gs pos="24000">
                  <a:srgbClr val="CCCC00"/>
                </a:gs>
                <a:gs pos="88000">
                  <a:srgbClr val="FF33CC"/>
                </a:gs>
                <a:gs pos="75000">
                  <a:srgbClr val="CC99FF"/>
                </a:gs>
                <a:gs pos="62000">
                  <a:srgbClr val="0099CC"/>
                </a:gs>
                <a:gs pos="50000">
                  <a:srgbClr val="00CC99"/>
                </a:gs>
                <a:gs pos="37000">
                  <a:srgbClr val="99CC00"/>
                </a:gs>
              </a:gsLst>
              <a:lin ang="102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タイトル 26"/>
          <p:cNvSpPr>
            <a:spLocks noGrp="1"/>
          </p:cNvSpPr>
          <p:nvPr/>
        </p:nvSpPr>
        <p:spPr>
          <a:xfrm>
            <a:off x="20245" y="218387"/>
            <a:ext cx="6816907" cy="817314"/>
          </a:xfrm>
          <a:prstGeom prst="rect">
            <a:avLst/>
          </a:prstGeom>
          <a:solidFill>
            <a:srgbClr val="CCFFFF">
              <a:alpha val="49804"/>
            </a:srgbClr>
          </a:solidFill>
          <a:ln>
            <a:solidFill>
              <a:schemeClr val="accent1">
                <a:lumMod val="60000"/>
                <a:lumOff val="40000"/>
              </a:schemeClr>
            </a:solidFill>
          </a:ln>
          <a:effectLst/>
        </p:spPr>
        <p:txBody>
          <a:bodyPr vert="horz" wrap="square" lIns="99060" tIns="49530" rIns="99060" bIns="4953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r>
              <a:rPr lang="ja-JP" altLang="en-US" sz="4000" b="1" dirty="0">
                <a:solidFill>
                  <a:srgbClr val="FF0000"/>
                </a:solidFill>
                <a:latin typeface="Meiryo UI" panose="020B0604030504040204" pitchFamily="50" charset="-128"/>
                <a:ea typeface="Meiryo UI" panose="020B0604030504040204" pitchFamily="50" charset="-128"/>
              </a:rPr>
              <a:t>あさおスポーツだより</a:t>
            </a:r>
          </a:p>
        </p:txBody>
      </p:sp>
      <p:sp>
        <p:nvSpPr>
          <p:cNvPr id="8" name="テキスト ボックス 7"/>
          <p:cNvSpPr txBox="1"/>
          <p:nvPr/>
        </p:nvSpPr>
        <p:spPr>
          <a:xfrm>
            <a:off x="20247" y="-27073"/>
            <a:ext cx="1640193" cy="276999"/>
          </a:xfrm>
          <a:prstGeom prst="rect">
            <a:avLst/>
          </a:prstGeom>
          <a:noFill/>
        </p:spPr>
        <p:txBody>
          <a:bodyPr wrap="none" rtlCol="0" anchor="b">
            <a:spAutoFit/>
          </a:bodyPr>
          <a:lstStyle/>
          <a:p>
            <a:r>
              <a:rPr kumimoji="1" lang="ja-JP" altLang="en-US" sz="1200" dirty="0">
                <a:latin typeface="BIZ UDPゴシック" panose="020B0400000000000000" pitchFamily="50" charset="-128"/>
                <a:ea typeface="BIZ UDPゴシック" panose="020B0400000000000000" pitchFamily="50" charset="-128"/>
              </a:rPr>
              <a:t>麻生スポーツセンター</a:t>
            </a:r>
          </a:p>
        </p:txBody>
      </p:sp>
      <p:sp>
        <p:nvSpPr>
          <p:cNvPr id="9" name="テキスト ボックス 8"/>
          <p:cNvSpPr txBox="1"/>
          <p:nvPr/>
        </p:nvSpPr>
        <p:spPr>
          <a:xfrm>
            <a:off x="5050720" y="-27073"/>
            <a:ext cx="1819729" cy="276999"/>
          </a:xfrm>
          <a:prstGeom prst="rect">
            <a:avLst/>
          </a:prstGeom>
          <a:noFill/>
        </p:spPr>
        <p:txBody>
          <a:bodyPr wrap="none" rtlCol="0" anchor="b">
            <a:spAutoFit/>
          </a:bodyPr>
          <a:lstStyle/>
          <a:p>
            <a:r>
              <a:rPr kumimoji="1" lang="ja-JP" altLang="en-US" sz="1200" dirty="0">
                <a:latin typeface="BIZ UDPゴシック" panose="020B0400000000000000" pitchFamily="50" charset="-128"/>
                <a:ea typeface="BIZ UDPゴシック" panose="020B0400000000000000" pitchFamily="50" charset="-128"/>
              </a:rPr>
              <a:t>休館日：毎月第</a:t>
            </a:r>
            <a:r>
              <a:rPr kumimoji="1" lang="en-US" altLang="ja-JP" sz="1200" dirty="0">
                <a:latin typeface="BIZ UDPゴシック" panose="020B0400000000000000" pitchFamily="50" charset="-128"/>
                <a:ea typeface="BIZ UDPゴシック" panose="020B0400000000000000" pitchFamily="50" charset="-128"/>
              </a:rPr>
              <a:t>4</a:t>
            </a:r>
            <a:r>
              <a:rPr kumimoji="1" lang="ja-JP" altLang="en-US" sz="1200" dirty="0">
                <a:latin typeface="BIZ UDPゴシック" panose="020B0400000000000000" pitchFamily="50" charset="-128"/>
                <a:ea typeface="BIZ UDPゴシック" panose="020B0400000000000000" pitchFamily="50" charset="-128"/>
              </a:rPr>
              <a:t>月曜日</a:t>
            </a:r>
          </a:p>
        </p:txBody>
      </p:sp>
      <p:sp>
        <p:nvSpPr>
          <p:cNvPr id="42" name="正方形/長方形 41">
            <a:extLst>
              <a:ext uri="{FF2B5EF4-FFF2-40B4-BE49-F238E27FC236}">
                <a16:creationId xmlns:a16="http://schemas.microsoft.com/office/drawing/2014/main" id="{286C7BE4-28CA-4D19-8828-14853A19F45A}"/>
              </a:ext>
            </a:extLst>
          </p:cNvPr>
          <p:cNvSpPr/>
          <p:nvPr/>
        </p:nvSpPr>
        <p:spPr>
          <a:xfrm>
            <a:off x="6004325" y="774481"/>
            <a:ext cx="839454" cy="3063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7315" tIns="53657" rIns="107315" bIns="53657" numCol="1" spcCol="0" rtlCol="0" fromWordArt="0" anchor="t" anchorCtr="0" forceAA="0" compatLnSpc="1">
            <a:prstTxWarp prst="textNoShape">
              <a:avLst/>
            </a:prstTxWarp>
            <a:noAutofit/>
          </a:bodyPr>
          <a:lstStyle/>
          <a:p>
            <a:pPr algn="r"/>
            <a:r>
              <a:rPr kumimoji="1" lang="en-US" altLang="ja-JP" sz="1200" u="sng" dirty="0" smtClean="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Vol.</a:t>
            </a:r>
            <a:r>
              <a:rPr kumimoji="1" lang="ja-JP" altLang="en-US" sz="1200" u="sng" dirty="0" smtClean="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４０</a:t>
            </a:r>
            <a:endParaRPr kumimoji="1" lang="en-US" altLang="ja-JP" sz="1200" u="sng"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69" name="正方形/長方形 68">
            <a:extLst>
              <a:ext uri="{FF2B5EF4-FFF2-40B4-BE49-F238E27FC236}">
                <a16:creationId xmlns:a16="http://schemas.microsoft.com/office/drawing/2014/main" id="{286C7BE4-28CA-4D19-8828-14853A19F45A}"/>
              </a:ext>
            </a:extLst>
          </p:cNvPr>
          <p:cNvSpPr/>
          <p:nvPr/>
        </p:nvSpPr>
        <p:spPr>
          <a:xfrm>
            <a:off x="171931" y="1325342"/>
            <a:ext cx="6806154" cy="11055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7315" tIns="53657" rIns="107315" bIns="53657" numCol="1" spcCol="0" rtlCol="0" fromWordArt="0" anchor="t" anchorCtr="0" forceAA="0" compatLnSpc="1">
            <a:prstTxWarp prst="textNoShape">
              <a:avLst/>
            </a:prstTxWarp>
            <a:noAutofit/>
          </a:bodyPr>
          <a:lstStyle/>
          <a:p>
            <a:r>
              <a:rPr kumimoji="1" lang="ja-JP" altLang="en-US" sz="1050" dirty="0" smtClean="0">
                <a:solidFill>
                  <a:schemeClr val="tx1"/>
                </a:solidFill>
                <a:latin typeface="BIZ UDPゴシック" panose="020B0400000000000000" pitchFamily="50" charset="-128"/>
                <a:ea typeface="BIZ UDPゴシック" panose="020B0400000000000000" pitchFamily="50" charset="-128"/>
              </a:rPr>
              <a:t>日頃より、麻生スポーツセンターをご利用いただきありがとうございます。</a:t>
            </a:r>
            <a:endParaRPr kumimoji="1" lang="en-US" altLang="ja-JP" sz="105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1050" dirty="0" smtClean="0">
                <a:solidFill>
                  <a:schemeClr val="tx1"/>
                </a:solidFill>
                <a:latin typeface="BIZ UDPゴシック" panose="020B0400000000000000" pitchFamily="50" charset="-128"/>
                <a:ea typeface="BIZ UDPゴシック" panose="020B0400000000000000" pitchFamily="50" charset="-128"/>
              </a:rPr>
              <a:t>いよいよ、今年も熱い夏がやってきます。</a:t>
            </a:r>
            <a:endParaRPr kumimoji="1" lang="en-US" altLang="ja-JP" sz="105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1050" dirty="0" smtClean="0">
                <a:solidFill>
                  <a:schemeClr val="tx1"/>
                </a:solidFill>
                <a:latin typeface="BIZ UDPゴシック" panose="020B0400000000000000" pitchFamily="50" charset="-128"/>
                <a:ea typeface="BIZ UDPゴシック" panose="020B0400000000000000" pitchFamily="50" charset="-128"/>
              </a:rPr>
              <a:t>暑さ対策はこの時期からはじめましょう、本格的な暑さになる前に少しづつ暑さに</a:t>
            </a:r>
            <a:endParaRPr kumimoji="1" lang="en-US" altLang="ja-JP" sz="105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1050" dirty="0" smtClean="0">
                <a:solidFill>
                  <a:schemeClr val="tx1"/>
                </a:solidFill>
                <a:latin typeface="BIZ UDPゴシック" panose="020B0400000000000000" pitchFamily="50" charset="-128"/>
                <a:ea typeface="BIZ UDPゴシック" panose="020B0400000000000000" pitchFamily="50" charset="-128"/>
              </a:rPr>
              <a:t>カラダを慣らし、熱い夏に備えて行きましょう。</a:t>
            </a:r>
            <a:endParaRPr kumimoji="1" lang="en-US" altLang="ja-JP" sz="1050" dirty="0">
              <a:solidFill>
                <a:schemeClr val="tx1"/>
              </a:solidFill>
              <a:latin typeface="Meiryo UI" panose="020B0604030504040204" pitchFamily="50" charset="-128"/>
              <a:ea typeface="Meiryo UI" panose="020B0604030504040204" pitchFamily="50" charset="-128"/>
            </a:endParaRPr>
          </a:p>
          <a:p>
            <a:endParaRPr kumimoji="1" lang="en-US" altLang="ja-JP" sz="1050" dirty="0" smtClean="0">
              <a:solidFill>
                <a:schemeClr val="tx1"/>
              </a:solidFill>
              <a:latin typeface="BIZ UDPゴシック" panose="020B0400000000000000" pitchFamily="50" charset="-128"/>
              <a:ea typeface="BIZ UDPゴシック" panose="020B0400000000000000" pitchFamily="50" charset="-128"/>
            </a:endParaRPr>
          </a:p>
          <a:p>
            <a:endParaRPr kumimoji="1" lang="en-US" altLang="ja-JP" sz="1050" dirty="0" smtClean="0">
              <a:solidFill>
                <a:schemeClr val="tx1"/>
              </a:solidFill>
              <a:latin typeface="BIZ UDPゴシック" panose="020B0400000000000000" pitchFamily="50" charset="-128"/>
              <a:ea typeface="BIZ UDPゴシック" panose="020B0400000000000000" pitchFamily="50" charset="-128"/>
            </a:endParaRPr>
          </a:p>
        </p:txBody>
      </p:sp>
      <p:pic>
        <p:nvPicPr>
          <p:cNvPr id="49" name="図 4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0" y="9695812"/>
            <a:ext cx="3442808" cy="202265"/>
          </a:xfrm>
          <a:prstGeom prst="rect">
            <a:avLst/>
          </a:prstGeom>
        </p:spPr>
      </p:pic>
      <p:pic>
        <p:nvPicPr>
          <p:cNvPr id="158" name="図 15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6912" y="9687962"/>
            <a:ext cx="3442808" cy="202265"/>
          </a:xfrm>
          <a:prstGeom prst="rect">
            <a:avLst/>
          </a:prstGeom>
        </p:spPr>
      </p:pic>
      <p:sp>
        <p:nvSpPr>
          <p:cNvPr id="50" name="正方形/長方形 49"/>
          <p:cNvSpPr/>
          <p:nvPr/>
        </p:nvSpPr>
        <p:spPr>
          <a:xfrm>
            <a:off x="4406" y="6179884"/>
            <a:ext cx="6839152" cy="356687"/>
          </a:xfrm>
          <a:prstGeom prst="rect">
            <a:avLst/>
          </a:prstGeom>
          <a:solidFill>
            <a:srgbClr val="0070C0"/>
          </a:solidFill>
          <a:ln>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BIZ UDPゴシック" panose="020B0400000000000000" pitchFamily="50" charset="-128"/>
                <a:ea typeface="BIZ UDPゴシック" panose="020B0400000000000000" pitchFamily="50" charset="-128"/>
              </a:rPr>
              <a:t>新しい教室のご案内</a:t>
            </a:r>
            <a:endParaRPr kumimoji="1" lang="ja-JP" altLang="en-US" b="1" dirty="0">
              <a:solidFill>
                <a:schemeClr val="bg1"/>
              </a:solidFill>
              <a:latin typeface="BIZ UDPゴシック" panose="020B0400000000000000" pitchFamily="50" charset="-128"/>
              <a:ea typeface="BIZ UDPゴシック" panose="020B0400000000000000" pitchFamily="50" charset="-128"/>
            </a:endParaRPr>
          </a:p>
        </p:txBody>
      </p:sp>
      <p:sp>
        <p:nvSpPr>
          <p:cNvPr id="51" name="正方形/長方形 50"/>
          <p:cNvSpPr/>
          <p:nvPr/>
        </p:nvSpPr>
        <p:spPr>
          <a:xfrm>
            <a:off x="37404" y="6640754"/>
            <a:ext cx="3584101" cy="261610"/>
          </a:xfrm>
          <a:prstGeom prst="rect">
            <a:avLst/>
          </a:prstGeom>
          <a:ln w="38100" cmpd="sng">
            <a:solidFill>
              <a:srgbClr val="66FF33"/>
            </a:solidFill>
            <a:prstDash val="sysDot"/>
          </a:ln>
        </p:spPr>
        <p:txBody>
          <a:bodyPr wrap="square">
            <a:spAutoFit/>
          </a:bodyPr>
          <a:lstStyle/>
          <a:p>
            <a:pPr algn="ctr"/>
            <a:r>
              <a:rPr kumimoji="1" lang="ja-JP" altLang="en-US" sz="1100" b="1" dirty="0" smtClean="0">
                <a:solidFill>
                  <a:srgbClr val="0000FF"/>
                </a:solidFill>
                <a:latin typeface="BIZ UDPゴシック" panose="020B0400000000000000" pitchFamily="50" charset="-128"/>
                <a:ea typeface="BIZ UDPゴシック" panose="020B0400000000000000" pitchFamily="50" charset="-128"/>
              </a:rPr>
              <a:t>４月スタート</a:t>
            </a:r>
            <a:r>
              <a:rPr kumimoji="1" lang="ja-JP" altLang="en-US" sz="1100" b="1" dirty="0" smtClean="0">
                <a:solidFill>
                  <a:srgbClr val="00CC00"/>
                </a:solidFill>
                <a:latin typeface="BIZ UDPゴシック" panose="020B0400000000000000" pitchFamily="50" charset="-128"/>
                <a:ea typeface="BIZ UDPゴシック" panose="020B0400000000000000" pitchFamily="50" charset="-128"/>
              </a:rPr>
              <a:t>　</a:t>
            </a:r>
            <a:r>
              <a:rPr kumimoji="1" lang="ja-JP" altLang="en-US" sz="1100" b="1" dirty="0" smtClean="0">
                <a:solidFill>
                  <a:srgbClr val="FF0000"/>
                </a:solidFill>
                <a:latin typeface="BIZ UDPゴシック" panose="020B0400000000000000" pitchFamily="50" charset="-128"/>
                <a:ea typeface="BIZ UDPゴシック" panose="020B0400000000000000" pitchFamily="50" charset="-128"/>
              </a:rPr>
              <a:t>◆◆らくらく体操</a:t>
            </a:r>
            <a:r>
              <a:rPr kumimoji="1" lang="en-US" altLang="ja-JP" sz="1100" b="1" dirty="0" smtClean="0">
                <a:solidFill>
                  <a:srgbClr val="FF0000"/>
                </a:solidFill>
                <a:latin typeface="BIZ UDPゴシック" panose="020B0400000000000000" pitchFamily="50" charset="-128"/>
                <a:ea typeface="BIZ UDPゴシック" panose="020B0400000000000000" pitchFamily="50" charset="-128"/>
              </a:rPr>
              <a:t>(</a:t>
            </a:r>
            <a:r>
              <a:rPr kumimoji="1" lang="ja-JP" altLang="en-US" sz="1100" b="1" dirty="0" smtClean="0">
                <a:solidFill>
                  <a:srgbClr val="FF0000"/>
                </a:solidFill>
                <a:latin typeface="BIZ UDPゴシック" panose="020B0400000000000000" pitchFamily="50" charset="-128"/>
                <a:ea typeface="BIZ UDPゴシック" panose="020B0400000000000000" pitchFamily="50" charset="-128"/>
              </a:rPr>
              <a:t>ロコモ予防体操）◆◆</a:t>
            </a:r>
            <a:endParaRPr kumimoji="1" lang="en-US" altLang="ja-JP" sz="1100" b="1" dirty="0">
              <a:solidFill>
                <a:srgbClr val="FF0000"/>
              </a:solidFill>
              <a:latin typeface="BIZ UDPゴシック" panose="020B0400000000000000" pitchFamily="50" charset="-128"/>
              <a:ea typeface="BIZ UDPゴシック" panose="020B0400000000000000" pitchFamily="50" charset="-128"/>
            </a:endParaRPr>
          </a:p>
        </p:txBody>
      </p:sp>
      <p:sp>
        <p:nvSpPr>
          <p:cNvPr id="159" name="正方形/長方形 158"/>
          <p:cNvSpPr/>
          <p:nvPr/>
        </p:nvSpPr>
        <p:spPr>
          <a:xfrm>
            <a:off x="3666198" y="6640754"/>
            <a:ext cx="3107370" cy="430887"/>
          </a:xfrm>
          <a:prstGeom prst="rect">
            <a:avLst/>
          </a:prstGeom>
          <a:ln w="38100" cmpd="sng">
            <a:solidFill>
              <a:srgbClr val="66FF33"/>
            </a:solidFill>
            <a:prstDash val="sysDot"/>
          </a:ln>
        </p:spPr>
        <p:txBody>
          <a:bodyPr wrap="square">
            <a:spAutoFit/>
          </a:bodyPr>
          <a:lstStyle/>
          <a:p>
            <a:pPr algn="ctr"/>
            <a:r>
              <a:rPr kumimoji="1" lang="ja-JP" altLang="en-US" sz="1100" b="1" dirty="0" smtClean="0">
                <a:latin typeface="BIZ UDPゴシック" panose="020B0400000000000000" pitchFamily="50" charset="-128"/>
                <a:ea typeface="BIZ UDPゴシック" panose="020B0400000000000000" pitchFamily="50" charset="-128"/>
              </a:rPr>
              <a:t>６月有料体験</a:t>
            </a:r>
            <a:r>
              <a:rPr kumimoji="1" lang="ja-JP" altLang="en-US" sz="1100" b="1" dirty="0" smtClean="0">
                <a:solidFill>
                  <a:srgbClr val="FF0000"/>
                </a:solidFill>
                <a:latin typeface="BIZ UDPゴシック" panose="020B0400000000000000" pitchFamily="50" charset="-128"/>
                <a:ea typeface="BIZ UDPゴシック" panose="020B0400000000000000" pitchFamily="50" charset="-128"/>
              </a:rPr>
              <a:t>◆◆姿勢調整ピラティス◆◆　　　　</a:t>
            </a:r>
            <a:r>
              <a:rPr kumimoji="1" lang="ja-JP" altLang="en-US" sz="1100" b="1" dirty="0" smtClean="0">
                <a:solidFill>
                  <a:srgbClr val="0033CC"/>
                </a:solidFill>
                <a:latin typeface="BIZ UDPゴシック" panose="020B0400000000000000" pitchFamily="50" charset="-128"/>
                <a:ea typeface="BIZ UDPゴシック" panose="020B0400000000000000" pitchFamily="50" charset="-128"/>
              </a:rPr>
              <a:t>７月度スタート（教室）</a:t>
            </a:r>
            <a:endParaRPr kumimoji="1" lang="en-US" altLang="ja-JP" sz="1100" b="1" dirty="0">
              <a:solidFill>
                <a:srgbClr val="0033CC"/>
              </a:solidFill>
              <a:latin typeface="BIZ UDPゴシック" panose="020B0400000000000000" pitchFamily="50" charset="-128"/>
              <a:ea typeface="BIZ UDPゴシック" panose="020B0400000000000000" pitchFamily="50" charset="-128"/>
            </a:endParaRPr>
          </a:p>
        </p:txBody>
      </p:sp>
      <p:sp>
        <p:nvSpPr>
          <p:cNvPr id="160" name="正方形/長方形 159"/>
          <p:cNvSpPr/>
          <p:nvPr/>
        </p:nvSpPr>
        <p:spPr>
          <a:xfrm>
            <a:off x="42590" y="6910214"/>
            <a:ext cx="3573504" cy="2752597"/>
          </a:xfrm>
          <a:prstGeom prst="rect">
            <a:avLst/>
          </a:prstGeom>
          <a:ln w="9525" cmpd="sng">
            <a:solidFill>
              <a:srgbClr val="66FF33"/>
            </a:solidFill>
            <a:prstDash val="solid"/>
          </a:ln>
        </p:spPr>
        <p:txBody>
          <a:bodyPr wrap="square">
            <a:noAutofit/>
          </a:bodyPr>
          <a:lstStyle/>
          <a:p>
            <a:r>
              <a:rPr kumimoji="1" lang="ja-JP" altLang="en-US" sz="1050" dirty="0" smtClean="0">
                <a:latin typeface="BIZ UDPゴシック" panose="020B0400000000000000" pitchFamily="50" charset="-128"/>
                <a:ea typeface="BIZ UDPゴシック" panose="020B0400000000000000" pitchFamily="50" charset="-128"/>
              </a:rPr>
              <a:t>筋力・体力の備えはしてますか？こんな症状は　　　　　　　ありませんか？　・関節痛が日常茶飯事・風邪を引きやすい</a:t>
            </a:r>
            <a:endParaRPr kumimoji="1" lang="en-US" altLang="ja-JP" sz="1050" dirty="0" smtClean="0">
              <a:latin typeface="BIZ UDPゴシック" panose="020B0400000000000000" pitchFamily="50" charset="-128"/>
              <a:ea typeface="BIZ UDPゴシック" panose="020B0400000000000000" pitchFamily="50" charset="-128"/>
            </a:endParaRPr>
          </a:p>
          <a:p>
            <a:r>
              <a:rPr kumimoji="1" lang="ja-JP" altLang="en-US" sz="1050" dirty="0" smtClean="0">
                <a:latin typeface="BIZ UDPゴシック" panose="020B0400000000000000" pitchFamily="50" charset="-128"/>
                <a:ea typeface="BIZ UDPゴシック" panose="020B0400000000000000" pitchFamily="50" charset="-128"/>
              </a:rPr>
              <a:t>・階段の上り下りがツライ。こんな方には最適な運動です。</a:t>
            </a:r>
            <a:endParaRPr kumimoji="1" lang="en-US" altLang="ja-JP" sz="1050" dirty="0" smtClean="0">
              <a:latin typeface="BIZ UDPゴシック" panose="020B0400000000000000" pitchFamily="50" charset="-128"/>
              <a:ea typeface="BIZ UDPゴシック" panose="020B0400000000000000" pitchFamily="50" charset="-128"/>
            </a:endParaRPr>
          </a:p>
          <a:p>
            <a:endParaRPr kumimoji="1" lang="en-US" altLang="ja-JP" sz="1050" dirty="0" smtClean="0">
              <a:latin typeface="BIZ UDPゴシック" panose="020B0400000000000000" pitchFamily="50" charset="-128"/>
              <a:ea typeface="BIZ UDPゴシック" panose="020B0400000000000000" pitchFamily="50" charset="-128"/>
            </a:endParaRPr>
          </a:p>
          <a:p>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日時</a:t>
            </a:r>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　水曜日　１３：００～１４：００</a:t>
            </a:r>
            <a:endParaRPr kumimoji="1" lang="en-US" altLang="ja-JP" sz="1000" dirty="0" smtClean="0">
              <a:latin typeface="BIZ UDPゴシック" panose="020B0400000000000000" pitchFamily="50" charset="-128"/>
              <a:ea typeface="BIZ UDPゴシック" panose="020B0400000000000000" pitchFamily="50" charset="-128"/>
            </a:endParaRPr>
          </a:p>
          <a:p>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場所</a:t>
            </a:r>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　２</a:t>
            </a:r>
            <a:r>
              <a:rPr kumimoji="1" lang="en-US" altLang="ja-JP" sz="1000" dirty="0" smtClean="0">
                <a:latin typeface="BIZ UDPゴシック" panose="020B0400000000000000" pitchFamily="50" charset="-128"/>
                <a:ea typeface="BIZ UDPゴシック" panose="020B0400000000000000" pitchFamily="50" charset="-128"/>
              </a:rPr>
              <a:t>F</a:t>
            </a:r>
            <a:r>
              <a:rPr kumimoji="1" lang="ja-JP" altLang="en-US" sz="1000" dirty="0" smtClean="0">
                <a:latin typeface="BIZ UDPゴシック" panose="020B0400000000000000" pitchFamily="50" charset="-128"/>
                <a:ea typeface="BIZ UDPゴシック" panose="020B0400000000000000" pitchFamily="50" charset="-128"/>
              </a:rPr>
              <a:t>　小体育室</a:t>
            </a:r>
            <a:endParaRPr kumimoji="1" lang="en-US" altLang="ja-JP" sz="1000" dirty="0" smtClean="0">
              <a:latin typeface="BIZ UDPゴシック" panose="020B0400000000000000" pitchFamily="50" charset="-128"/>
              <a:ea typeface="BIZ UDPゴシック" panose="020B0400000000000000" pitchFamily="50" charset="-128"/>
            </a:endParaRPr>
          </a:p>
          <a:p>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対象</a:t>
            </a:r>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　６５歳以上</a:t>
            </a:r>
            <a:endParaRPr kumimoji="1" lang="en-US" altLang="ja-JP" sz="1000" dirty="0" smtClean="0">
              <a:latin typeface="BIZ UDPゴシック" panose="020B0400000000000000" pitchFamily="50" charset="-128"/>
              <a:ea typeface="BIZ UDPゴシック" panose="020B0400000000000000" pitchFamily="50" charset="-128"/>
            </a:endParaRPr>
          </a:p>
          <a:p>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定員</a:t>
            </a:r>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　２５名　　　　　　</a:t>
            </a:r>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講師</a:t>
            </a:r>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　永野間　清美</a:t>
            </a:r>
            <a:endParaRPr kumimoji="1" lang="en-US" altLang="ja-JP" sz="1000" dirty="0" smtClean="0">
              <a:latin typeface="BIZ UDPゴシック" panose="020B0400000000000000" pitchFamily="50" charset="-128"/>
              <a:ea typeface="BIZ UDPゴシック" panose="020B0400000000000000" pitchFamily="50" charset="-128"/>
            </a:endParaRPr>
          </a:p>
          <a:p>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受講料</a:t>
            </a:r>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　</a:t>
            </a:r>
            <a:r>
              <a:rPr kumimoji="1" lang="en-US" altLang="ja-JP" sz="1000" dirty="0" smtClean="0">
                <a:latin typeface="BIZ UDPゴシック" panose="020B0400000000000000" pitchFamily="50" charset="-128"/>
                <a:ea typeface="BIZ UDPゴシック" panose="020B0400000000000000" pitchFamily="50" charset="-128"/>
              </a:rPr>
              <a:t>6,000</a:t>
            </a:r>
            <a:r>
              <a:rPr kumimoji="1" lang="ja-JP" altLang="en-US" sz="1000" dirty="0" smtClean="0">
                <a:latin typeface="BIZ UDPゴシック" panose="020B0400000000000000" pitchFamily="50" charset="-128"/>
                <a:ea typeface="BIZ UDPゴシック" panose="020B0400000000000000" pitchFamily="50" charset="-128"/>
              </a:rPr>
              <a:t>円</a:t>
            </a:r>
            <a:endParaRPr kumimoji="1" lang="en-US" altLang="ja-JP" sz="1000" dirty="0" smtClean="0">
              <a:latin typeface="BIZ UDPゴシック" panose="020B0400000000000000" pitchFamily="50" charset="-128"/>
              <a:ea typeface="BIZ UDPゴシック" panose="020B0400000000000000" pitchFamily="50" charset="-128"/>
            </a:endParaRPr>
          </a:p>
          <a:p>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持ち物</a:t>
            </a:r>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　運動しやすい服装、屋内用シューズ</a:t>
            </a:r>
            <a:endParaRPr kumimoji="1" lang="en-US" altLang="ja-JP" sz="1000" dirty="0" smtClean="0">
              <a:latin typeface="BIZ UDPゴシック" panose="020B0400000000000000" pitchFamily="50" charset="-128"/>
              <a:ea typeface="BIZ UDPゴシック" panose="020B0400000000000000" pitchFamily="50" charset="-128"/>
            </a:endParaRPr>
          </a:p>
          <a:p>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期間</a:t>
            </a:r>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　</a:t>
            </a:r>
            <a:r>
              <a:rPr kumimoji="1" lang="en-US" altLang="ja-JP" sz="1000" dirty="0" smtClean="0">
                <a:latin typeface="BIZ UDPゴシック" panose="020B0400000000000000" pitchFamily="50" charset="-128"/>
                <a:ea typeface="BIZ UDPゴシック" panose="020B0400000000000000" pitchFamily="50" charset="-128"/>
              </a:rPr>
              <a:t>5</a:t>
            </a:r>
            <a:r>
              <a:rPr kumimoji="1" lang="ja-JP" altLang="en-US" sz="1000" dirty="0" smtClean="0">
                <a:latin typeface="BIZ UDPゴシック" panose="020B0400000000000000" pitchFamily="50" charset="-128"/>
                <a:ea typeface="BIZ UDPゴシック" panose="020B0400000000000000" pitchFamily="50" charset="-128"/>
              </a:rPr>
              <a:t>月</a:t>
            </a:r>
            <a:r>
              <a:rPr kumimoji="1" lang="ja-JP" altLang="en-US" sz="1000" dirty="0">
                <a:latin typeface="BIZ UDPゴシック" panose="020B0400000000000000" pitchFamily="50" charset="-128"/>
                <a:ea typeface="BIZ UDPゴシック" panose="020B0400000000000000" pitchFamily="50" charset="-128"/>
              </a:rPr>
              <a:t>・</a:t>
            </a:r>
            <a:r>
              <a:rPr kumimoji="1" lang="en-US" altLang="ja-JP" sz="1000" dirty="0" smtClean="0">
                <a:latin typeface="BIZ UDPゴシック" panose="020B0400000000000000" pitchFamily="50" charset="-128"/>
                <a:ea typeface="BIZ UDPゴシック" panose="020B0400000000000000" pitchFamily="50" charset="-128"/>
              </a:rPr>
              <a:t>6</a:t>
            </a:r>
            <a:r>
              <a:rPr kumimoji="1" lang="ja-JP" altLang="en-US" sz="1000" dirty="0" smtClean="0">
                <a:latin typeface="BIZ UDPゴシック" panose="020B0400000000000000" pitchFamily="50" charset="-128"/>
                <a:ea typeface="BIZ UDPゴシック" panose="020B0400000000000000" pitchFamily="50" charset="-128"/>
              </a:rPr>
              <a:t>月</a:t>
            </a:r>
            <a:r>
              <a:rPr kumimoji="1" lang="ja-JP" altLang="en-US"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計</a:t>
            </a:r>
            <a:r>
              <a:rPr kumimoji="1" lang="ja-JP" altLang="en-US" sz="1000" dirty="0">
                <a:latin typeface="BIZ UDPゴシック" panose="020B0400000000000000" pitchFamily="50" charset="-128"/>
                <a:ea typeface="BIZ UDPゴシック" panose="020B0400000000000000" pitchFamily="50" charset="-128"/>
              </a:rPr>
              <a:t>８</a:t>
            </a:r>
            <a:r>
              <a:rPr kumimoji="1" lang="ja-JP" altLang="en-US" sz="1000" dirty="0" smtClean="0">
                <a:latin typeface="BIZ UDPゴシック" panose="020B0400000000000000" pitchFamily="50" charset="-128"/>
                <a:ea typeface="BIZ UDPゴシック" panose="020B0400000000000000" pitchFamily="50" charset="-128"/>
              </a:rPr>
              <a:t>回</a:t>
            </a:r>
            <a:r>
              <a:rPr kumimoji="1" lang="ja-JP" altLang="en-US" sz="1000" dirty="0" smtClean="0">
                <a:latin typeface="BIZ UDPゴシック" panose="020B0400000000000000" pitchFamily="50" charset="-128"/>
                <a:ea typeface="BIZ UDPゴシック" panose="020B0400000000000000" pitchFamily="50" charset="-128"/>
              </a:rPr>
              <a:t>）</a:t>
            </a:r>
            <a:endParaRPr kumimoji="1" lang="en-US" altLang="ja-JP" sz="1000" dirty="0" smtClean="0">
              <a:latin typeface="BIZ UDPゴシック" panose="020B0400000000000000" pitchFamily="50" charset="-128"/>
              <a:ea typeface="BIZ UDPゴシック" panose="020B0400000000000000" pitchFamily="50" charset="-128"/>
            </a:endParaRPr>
          </a:p>
          <a:p>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持ち物</a:t>
            </a:r>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　運動しやすい服装、屋内用シューズ</a:t>
            </a:r>
            <a:endParaRPr kumimoji="1" lang="en-US" altLang="ja-JP" sz="1000" dirty="0" smtClean="0">
              <a:latin typeface="BIZ UDPゴシック" panose="020B0400000000000000" pitchFamily="50" charset="-128"/>
              <a:ea typeface="BIZ UDPゴシック" panose="020B0400000000000000" pitchFamily="50" charset="-128"/>
            </a:endParaRPr>
          </a:p>
          <a:p>
            <a:r>
              <a:rPr kumimoji="1" lang="ja-JP" altLang="en-US" sz="1000" dirty="0" smtClean="0">
                <a:latin typeface="BIZ UDPゴシック" panose="020B0400000000000000" pitchFamily="50" charset="-128"/>
                <a:ea typeface="BIZ UDPゴシック" panose="020B0400000000000000" pitchFamily="50" charset="-128"/>
              </a:rPr>
              <a:t>　</a:t>
            </a:r>
            <a:endParaRPr kumimoji="1" lang="en-US" altLang="ja-JP" sz="1000" dirty="0" smtClean="0">
              <a:latin typeface="BIZ UDPゴシック" panose="020B0400000000000000" pitchFamily="50" charset="-128"/>
              <a:ea typeface="BIZ UDPゴシック" panose="020B0400000000000000" pitchFamily="50" charset="-128"/>
            </a:endParaRPr>
          </a:p>
          <a:p>
            <a:r>
              <a:rPr kumimoji="1" lang="ja-JP" altLang="en-US" sz="1000" dirty="0" smtClean="0">
                <a:latin typeface="BIZ UDPゴシック" panose="020B0400000000000000" pitchFamily="50" charset="-128"/>
                <a:ea typeface="BIZ UDPゴシック" panose="020B0400000000000000" pitchFamily="50" charset="-128"/>
              </a:rPr>
              <a:t>　ロコモとは・・・立ったり歩いたりするための身体能力（移動</a:t>
            </a:r>
            <a:endParaRPr kumimoji="1" lang="en-US" altLang="ja-JP" sz="1000" dirty="0" smtClean="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　</a:t>
            </a:r>
            <a:r>
              <a:rPr kumimoji="1" lang="ja-JP" altLang="en-US" sz="1000" dirty="0" smtClean="0">
                <a:latin typeface="BIZ UDPゴシック" panose="020B0400000000000000" pitchFamily="50" charset="-128"/>
                <a:ea typeface="BIZ UDPゴシック" panose="020B0400000000000000" pitchFamily="50" charset="-128"/>
              </a:rPr>
              <a:t>機能）が低下した状態のこと。ロコモが進行すると将来寝た　　　</a:t>
            </a:r>
            <a:endParaRPr kumimoji="1" lang="en-US" altLang="ja-JP" sz="1000" dirty="0" smtClean="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　</a:t>
            </a:r>
            <a:r>
              <a:rPr kumimoji="1" lang="ja-JP" altLang="en-US" sz="1000" dirty="0" smtClean="0">
                <a:latin typeface="BIZ UDPゴシック" panose="020B0400000000000000" pitchFamily="50" charset="-128"/>
                <a:ea typeface="BIZ UDPゴシック" panose="020B0400000000000000" pitchFamily="50" charset="-128"/>
              </a:rPr>
              <a:t>きりや介護が必要になるリスクが高くなります。</a:t>
            </a:r>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smtClean="0">
              <a:latin typeface="BIZ UDPゴシック" panose="020B0400000000000000" pitchFamily="50" charset="-128"/>
              <a:ea typeface="BIZ UDPゴシック" panose="020B0400000000000000" pitchFamily="50" charset="-128"/>
            </a:endParaRPr>
          </a:p>
          <a:p>
            <a:endParaRPr kumimoji="1" lang="en-US" altLang="ja-JP" sz="1000" dirty="0" smtClean="0">
              <a:latin typeface="BIZ UDPゴシック" panose="020B0400000000000000" pitchFamily="50" charset="-128"/>
              <a:ea typeface="BIZ UDPゴシック" panose="020B0400000000000000" pitchFamily="50" charset="-128"/>
            </a:endParaRPr>
          </a:p>
          <a:p>
            <a:endParaRPr kumimoji="1" lang="en-US" altLang="ja-JP" sz="1000" dirty="0" smtClean="0">
              <a:latin typeface="BIZ UDPゴシック" panose="020B0400000000000000" pitchFamily="50" charset="-128"/>
              <a:ea typeface="BIZ UDPゴシック" panose="020B0400000000000000" pitchFamily="50" charset="-128"/>
            </a:endParaRPr>
          </a:p>
        </p:txBody>
      </p:sp>
      <p:sp>
        <p:nvSpPr>
          <p:cNvPr id="162" name="正方形/長方形 161"/>
          <p:cNvSpPr/>
          <p:nvPr/>
        </p:nvSpPr>
        <p:spPr>
          <a:xfrm>
            <a:off x="3640797" y="7131747"/>
            <a:ext cx="3107370" cy="2522437"/>
          </a:xfrm>
          <a:prstGeom prst="rect">
            <a:avLst/>
          </a:prstGeom>
          <a:ln w="9525" cmpd="sng">
            <a:solidFill>
              <a:srgbClr val="66FF33"/>
            </a:solidFill>
            <a:prstDash val="solid"/>
          </a:ln>
        </p:spPr>
        <p:txBody>
          <a:bodyPr wrap="square">
            <a:noAutofit/>
          </a:bodyPr>
          <a:lstStyle/>
          <a:p>
            <a:endParaRPr kumimoji="1" lang="en-US" altLang="ja-JP" sz="1000" dirty="0" smtClean="0">
              <a:latin typeface="BIZ UDPゴシック" panose="020B0400000000000000" pitchFamily="50" charset="-128"/>
              <a:ea typeface="BIZ UDPゴシック" panose="020B0400000000000000" pitchFamily="50" charset="-128"/>
            </a:endParaRPr>
          </a:p>
          <a:p>
            <a:r>
              <a:rPr kumimoji="1" lang="ja-JP" altLang="en-US" sz="1000" dirty="0" smtClean="0">
                <a:latin typeface="BIZ UDPゴシック" panose="020B0400000000000000" pitchFamily="50" charset="-128"/>
                <a:ea typeface="BIZ UDPゴシック" panose="020B0400000000000000" pitchFamily="50" charset="-128"/>
              </a:rPr>
              <a:t>お試し</a:t>
            </a:r>
            <a:r>
              <a:rPr kumimoji="1" lang="ja-JP" altLang="en-US" sz="1000" dirty="0" smtClean="0">
                <a:latin typeface="BIZ UDPゴシック" panose="020B0400000000000000" pitchFamily="50" charset="-128"/>
                <a:ea typeface="BIZ UDPゴシック" panose="020B0400000000000000" pitchFamily="50" charset="-128"/>
              </a:rPr>
              <a:t>有料体験開催します</a:t>
            </a:r>
            <a:r>
              <a:rPr kumimoji="1" lang="ja-JP" altLang="en-US" sz="1000" dirty="0" smtClean="0">
                <a:latin typeface="BIZ UDPゴシック" panose="020B0400000000000000" pitchFamily="50" charset="-128"/>
                <a:ea typeface="BIZ UDPゴシック" panose="020B0400000000000000" pitchFamily="50" charset="-128"/>
              </a:rPr>
              <a:t>。（体験受付中）</a:t>
            </a:r>
            <a:endParaRPr kumimoji="1" lang="en-US" altLang="ja-JP" sz="1000" dirty="0" smtClean="0">
              <a:latin typeface="BIZ UDPゴシック" panose="020B0400000000000000" pitchFamily="50" charset="-128"/>
              <a:ea typeface="BIZ UDPゴシック" panose="020B0400000000000000" pitchFamily="50" charset="-128"/>
            </a:endParaRPr>
          </a:p>
          <a:p>
            <a:r>
              <a:rPr kumimoji="1" lang="ja-JP" altLang="en-US" sz="1000" dirty="0" smtClean="0">
                <a:latin typeface="BIZ UDPゴシック" panose="020B0400000000000000" pitchFamily="50" charset="-128"/>
                <a:ea typeface="BIZ UDPゴシック" panose="020B0400000000000000" pitchFamily="50" charset="-128"/>
              </a:rPr>
              <a:t>姿勢が良くなりボディラインの変化（姿勢改善）、交換</a:t>
            </a:r>
            <a:endParaRPr kumimoji="1" lang="en-US" altLang="ja-JP" sz="1000" dirty="0" smtClean="0">
              <a:latin typeface="BIZ UDPゴシック" panose="020B0400000000000000" pitchFamily="50" charset="-128"/>
              <a:ea typeface="BIZ UDPゴシック" panose="020B0400000000000000" pitchFamily="50" charset="-128"/>
            </a:endParaRPr>
          </a:p>
          <a:p>
            <a:r>
              <a:rPr kumimoji="1" lang="ja-JP" altLang="en-US" sz="1000" dirty="0" smtClean="0">
                <a:latin typeface="BIZ UDPゴシック" panose="020B0400000000000000" pitchFamily="50" charset="-128"/>
                <a:ea typeface="BIZ UDPゴシック" panose="020B0400000000000000" pitchFamily="50" charset="-128"/>
              </a:rPr>
              <a:t>神経を活性化させる胸式呼吸法を取り入れ、たくさんの酸素を取り込み手では触ることのできない深層</a:t>
            </a:r>
            <a:endParaRPr kumimoji="1" lang="en-US" altLang="ja-JP" sz="1000" dirty="0" smtClean="0">
              <a:latin typeface="BIZ UDPゴシック" panose="020B0400000000000000" pitchFamily="50" charset="-128"/>
              <a:ea typeface="BIZ UDPゴシック" panose="020B0400000000000000" pitchFamily="50" charset="-128"/>
            </a:endParaRPr>
          </a:p>
          <a:p>
            <a:r>
              <a:rPr kumimoji="1" lang="ja-JP" altLang="en-US" sz="1000" dirty="0" smtClean="0">
                <a:latin typeface="BIZ UDPゴシック" panose="020B0400000000000000" pitchFamily="50" charset="-128"/>
                <a:ea typeface="BIZ UDPゴシック" panose="020B0400000000000000" pitchFamily="50" charset="-128"/>
              </a:rPr>
              <a:t>筋のインナーマッスルを鍛えます。</a:t>
            </a:r>
            <a:endParaRPr kumimoji="1" lang="en-US" altLang="ja-JP" sz="1000" dirty="0" smtClean="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日時</a:t>
            </a:r>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　</a:t>
            </a:r>
            <a:r>
              <a:rPr kumimoji="1" lang="en-US" altLang="ja-JP" sz="1000" dirty="0" smtClean="0">
                <a:latin typeface="BIZ UDPゴシック" panose="020B0400000000000000" pitchFamily="50" charset="-128"/>
                <a:ea typeface="BIZ UDPゴシック" panose="020B0400000000000000" pitchFamily="50" charset="-128"/>
              </a:rPr>
              <a:t>6</a:t>
            </a:r>
            <a:r>
              <a:rPr kumimoji="1" lang="ja-JP" altLang="en-US" sz="1000" dirty="0" smtClean="0">
                <a:latin typeface="BIZ UDPゴシック" panose="020B0400000000000000" pitchFamily="50" charset="-128"/>
                <a:ea typeface="BIZ UDPゴシック" panose="020B0400000000000000" pitchFamily="50" charset="-128"/>
              </a:rPr>
              <a:t>月１３日</a:t>
            </a:r>
            <a:r>
              <a:rPr kumimoji="1" lang="ja-JP" altLang="en-US" sz="1000" dirty="0" smtClean="0">
                <a:latin typeface="BIZ UDPゴシック" panose="020B0400000000000000" pitchFamily="50" charset="-128"/>
                <a:ea typeface="BIZ UDPゴシック" panose="020B0400000000000000" pitchFamily="50" charset="-128"/>
              </a:rPr>
              <a:t>・２０日・２７日（金曜日）</a:t>
            </a:r>
            <a:endParaRPr kumimoji="1" lang="en-US" altLang="ja-JP" sz="1000" dirty="0" smtClean="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　</a:t>
            </a:r>
            <a:r>
              <a:rPr kumimoji="1" lang="ja-JP" altLang="en-US" sz="1000" dirty="0" smtClean="0">
                <a:latin typeface="BIZ UDPゴシック" panose="020B0400000000000000" pitchFamily="50" charset="-128"/>
                <a:ea typeface="BIZ UDPゴシック" panose="020B0400000000000000" pitchFamily="50" charset="-128"/>
              </a:rPr>
              <a:t>　　　　　　１０：５０</a:t>
            </a:r>
            <a:r>
              <a:rPr kumimoji="1" lang="ja-JP" altLang="en-US" sz="1000" dirty="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１１：５０</a:t>
            </a:r>
            <a:endParaRPr kumimoji="1" lang="en-US" altLang="ja-JP" sz="1000" dirty="0">
              <a:latin typeface="BIZ UDPゴシック" panose="020B0400000000000000" pitchFamily="50" charset="-128"/>
              <a:ea typeface="BIZ UDPゴシック" panose="020B0400000000000000" pitchFamily="50" charset="-128"/>
            </a:endParaRPr>
          </a:p>
          <a:p>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場所</a:t>
            </a:r>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　２</a:t>
            </a:r>
            <a:r>
              <a:rPr kumimoji="1" lang="en-US" altLang="ja-JP" sz="1000" dirty="0" smtClean="0">
                <a:latin typeface="BIZ UDPゴシック" panose="020B0400000000000000" pitchFamily="50" charset="-128"/>
                <a:ea typeface="BIZ UDPゴシック" panose="020B0400000000000000" pitchFamily="50" charset="-128"/>
              </a:rPr>
              <a:t>F</a:t>
            </a:r>
            <a:r>
              <a:rPr kumimoji="1" lang="ja-JP" altLang="en-US" sz="1000" dirty="0" smtClean="0">
                <a:latin typeface="BIZ UDPゴシック" panose="020B0400000000000000" pitchFamily="50" charset="-128"/>
                <a:ea typeface="BIZ UDPゴシック" panose="020B0400000000000000" pitchFamily="50" charset="-128"/>
              </a:rPr>
              <a:t>　子供体育室</a:t>
            </a:r>
            <a:endParaRPr kumimoji="1" lang="en-US" altLang="ja-JP" sz="1000" dirty="0">
              <a:latin typeface="BIZ UDPゴシック" panose="020B0400000000000000" pitchFamily="50" charset="-128"/>
              <a:ea typeface="BIZ UDPゴシック" panose="020B0400000000000000" pitchFamily="50" charset="-128"/>
            </a:endParaRPr>
          </a:p>
          <a:p>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対象</a:t>
            </a:r>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　</a:t>
            </a:r>
            <a:r>
              <a:rPr kumimoji="1" lang="ja-JP" altLang="en-US" sz="1000" dirty="0" smtClean="0">
                <a:latin typeface="BIZ UDPゴシック" panose="020B0400000000000000" pitchFamily="50" charset="-128"/>
                <a:ea typeface="BIZ UDPゴシック" panose="020B0400000000000000" pitchFamily="50" charset="-128"/>
              </a:rPr>
              <a:t>１</a:t>
            </a:r>
            <a:r>
              <a:rPr kumimoji="1" lang="ja-JP" altLang="en-US" sz="1000" dirty="0">
                <a:latin typeface="BIZ UDPゴシック" panose="020B0400000000000000" pitchFamily="50" charset="-128"/>
                <a:ea typeface="BIZ UDPゴシック" panose="020B0400000000000000" pitchFamily="50" charset="-128"/>
              </a:rPr>
              <a:t>６</a:t>
            </a:r>
            <a:r>
              <a:rPr kumimoji="1" lang="ja-JP" altLang="en-US" sz="1000" dirty="0" smtClean="0">
                <a:latin typeface="BIZ UDPゴシック" panose="020B0400000000000000" pitchFamily="50" charset="-128"/>
                <a:ea typeface="BIZ UDPゴシック" panose="020B0400000000000000" pitchFamily="50" charset="-128"/>
              </a:rPr>
              <a:t>歳以上　女性</a:t>
            </a:r>
            <a:endParaRPr kumimoji="1" lang="en-US" altLang="ja-JP" sz="1000" dirty="0">
              <a:latin typeface="BIZ UDPゴシック" panose="020B0400000000000000" pitchFamily="50" charset="-128"/>
              <a:ea typeface="BIZ UDPゴシック" panose="020B0400000000000000" pitchFamily="50" charset="-128"/>
            </a:endParaRPr>
          </a:p>
          <a:p>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定員</a:t>
            </a:r>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　</a:t>
            </a:r>
            <a:r>
              <a:rPr kumimoji="1" lang="ja-JP" altLang="en-US" sz="1000" dirty="0" smtClean="0">
                <a:latin typeface="BIZ UDPゴシック" panose="020B0400000000000000" pitchFamily="50" charset="-128"/>
                <a:ea typeface="BIZ UDPゴシック" panose="020B0400000000000000" pitchFamily="50" charset="-128"/>
              </a:rPr>
              <a:t>１０名　　　　　　　</a:t>
            </a:r>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講師</a:t>
            </a:r>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　杉田　茂子</a:t>
            </a:r>
            <a:endParaRPr kumimoji="1" lang="en-US" altLang="ja-JP" sz="1000" dirty="0" smtClean="0">
              <a:latin typeface="BIZ UDPゴシック" panose="020B0400000000000000" pitchFamily="50" charset="-128"/>
              <a:ea typeface="BIZ UDPゴシック" panose="020B0400000000000000" pitchFamily="50" charset="-128"/>
            </a:endParaRPr>
          </a:p>
          <a:p>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体験料</a:t>
            </a:r>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　１，０００円　</a:t>
            </a:r>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事前予約必要</a:t>
            </a:r>
            <a:endParaRPr kumimoji="1" lang="en-US" altLang="ja-JP" sz="1000" dirty="0" smtClean="0">
              <a:latin typeface="BIZ UDPゴシック" panose="020B0400000000000000" pitchFamily="50" charset="-128"/>
              <a:ea typeface="BIZ UDPゴシック" panose="020B0400000000000000" pitchFamily="50" charset="-128"/>
            </a:endParaRPr>
          </a:p>
          <a:p>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持ち物</a:t>
            </a:r>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　運動しやすい服装、屋内用シューズ</a:t>
            </a:r>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smtClean="0">
              <a:latin typeface="BIZ UDPゴシック" panose="020B0400000000000000" pitchFamily="50" charset="-128"/>
              <a:ea typeface="BIZ UDPゴシック" panose="020B0400000000000000" pitchFamily="50" charset="-128"/>
            </a:endParaRPr>
          </a:p>
          <a:p>
            <a:endParaRPr kumimoji="1" lang="en-US" altLang="ja-JP" sz="1000" dirty="0" smtClean="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smtClean="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smtClean="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smtClean="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smtClean="0">
              <a:latin typeface="BIZ UDPゴシック" panose="020B0400000000000000" pitchFamily="50" charset="-128"/>
              <a:ea typeface="BIZ UDPゴシック" panose="020B0400000000000000" pitchFamily="50" charset="-128"/>
            </a:endParaRPr>
          </a:p>
          <a:p>
            <a:endParaRPr kumimoji="1" lang="en-US" altLang="ja-JP" sz="1000" dirty="0" smtClean="0">
              <a:latin typeface="BIZ UDPゴシック" panose="020B0400000000000000" pitchFamily="50" charset="-128"/>
              <a:ea typeface="BIZ UDPゴシック" panose="020B0400000000000000" pitchFamily="50" charset="-128"/>
            </a:endParaRPr>
          </a:p>
        </p:txBody>
      </p:sp>
      <p:sp>
        <p:nvSpPr>
          <p:cNvPr id="78" name="正方形/長方形 77"/>
          <p:cNvSpPr/>
          <p:nvPr/>
        </p:nvSpPr>
        <p:spPr>
          <a:xfrm>
            <a:off x="37405" y="2583722"/>
            <a:ext cx="6773566" cy="261610"/>
          </a:xfrm>
          <a:prstGeom prst="rect">
            <a:avLst/>
          </a:prstGeom>
          <a:noFill/>
          <a:ln w="38100" cmpd="dbl">
            <a:noFill/>
          </a:ln>
        </p:spPr>
        <p:txBody>
          <a:bodyPr wrap="square" lIns="91440" tIns="45720" rIns="91440" bIns="45720">
            <a:spAutoFit/>
          </a:bodyPr>
          <a:lstStyle/>
          <a:p>
            <a:r>
              <a:rPr lang="ja-JP" altLang="en-US" sz="1050" cap="none" spc="0" dirty="0" smtClean="0">
                <a:ln w="0"/>
                <a:latin typeface="BIZ UDPゴシック" panose="020B0400000000000000" pitchFamily="50" charset="-128"/>
                <a:ea typeface="BIZ UDPゴシック" panose="020B0400000000000000" pitchFamily="50" charset="-128"/>
              </a:rPr>
              <a:t>今回の健康耳より情報は栄養編です。私たちの体にとって大切な「</a:t>
            </a:r>
            <a:r>
              <a:rPr lang="ja-JP" altLang="en-US" sz="1050" cap="none" spc="0" dirty="0" smtClean="0">
                <a:ln w="0"/>
                <a:solidFill>
                  <a:srgbClr val="CC0099"/>
                </a:solidFill>
                <a:latin typeface="BIZ UDPゴシック" panose="020B0400000000000000" pitchFamily="50" charset="-128"/>
                <a:ea typeface="BIZ UDPゴシック" panose="020B0400000000000000" pitchFamily="50" charset="-128"/>
              </a:rPr>
              <a:t>タンパク質</a:t>
            </a:r>
            <a:r>
              <a:rPr lang="ja-JP" altLang="en-US" sz="1050" cap="none" spc="0" dirty="0" smtClean="0">
                <a:ln w="0"/>
                <a:latin typeface="BIZ UDPゴシック" panose="020B0400000000000000" pitchFamily="50" charset="-128"/>
                <a:ea typeface="BIZ UDPゴシック" panose="020B0400000000000000" pitchFamily="50" charset="-128"/>
              </a:rPr>
              <a:t>」についての</a:t>
            </a:r>
            <a:r>
              <a:rPr lang="ja-JP" altLang="en-US" sz="1050" b="0" cap="none" spc="0" dirty="0" smtClean="0">
                <a:ln w="0"/>
                <a:solidFill>
                  <a:schemeClr val="tx1"/>
                </a:solidFill>
                <a:latin typeface="BIZ UDPゴシック" panose="020B0400000000000000" pitchFamily="50" charset="-128"/>
                <a:ea typeface="BIZ UDPゴシック" panose="020B0400000000000000" pitchFamily="50" charset="-128"/>
              </a:rPr>
              <a:t>耳より情報です。</a:t>
            </a:r>
            <a:endParaRPr lang="ja-JP" altLang="en-US" sz="1050" b="0" cap="none" spc="0" dirty="0">
              <a:ln w="0"/>
              <a:solidFill>
                <a:schemeClr val="tx1"/>
              </a:solidFill>
              <a:latin typeface="BIZ UDPゴシック" panose="020B0400000000000000" pitchFamily="50" charset="-128"/>
              <a:ea typeface="BIZ UDPゴシック" panose="020B0400000000000000" pitchFamily="50" charset="-128"/>
            </a:endParaRPr>
          </a:p>
        </p:txBody>
      </p:sp>
      <p:cxnSp>
        <p:nvCxnSpPr>
          <p:cNvPr id="24" name="直線コネクタ 23"/>
          <p:cNvCxnSpPr/>
          <p:nvPr/>
        </p:nvCxnSpPr>
        <p:spPr>
          <a:xfrm>
            <a:off x="163362" y="2845332"/>
            <a:ext cx="6429945" cy="0"/>
          </a:xfrm>
          <a:prstGeom prst="line">
            <a:avLst/>
          </a:prstGeom>
          <a:ln w="19050">
            <a:solidFill>
              <a:schemeClr val="accent1">
                <a:lumMod val="75000"/>
              </a:schemeClr>
            </a:solidFill>
            <a:prstDash val="sysDot"/>
            <a:round/>
          </a:ln>
        </p:spPr>
        <p:style>
          <a:lnRef idx="1">
            <a:schemeClr val="accent1"/>
          </a:lnRef>
          <a:fillRef idx="0">
            <a:schemeClr val="accent1"/>
          </a:fillRef>
          <a:effectRef idx="0">
            <a:schemeClr val="accent1"/>
          </a:effectRef>
          <a:fontRef idx="minor">
            <a:schemeClr val="tx1"/>
          </a:fontRef>
        </p:style>
      </p:cxnSp>
      <p:grpSp>
        <p:nvGrpSpPr>
          <p:cNvPr id="89" name="グループ化 88"/>
          <p:cNvGrpSpPr/>
          <p:nvPr/>
        </p:nvGrpSpPr>
        <p:grpSpPr>
          <a:xfrm>
            <a:off x="5381438" y="1309038"/>
            <a:ext cx="1246055" cy="757242"/>
            <a:chOff x="5121904" y="2097825"/>
            <a:chExt cx="1557381" cy="868242"/>
          </a:xfrm>
        </p:grpSpPr>
        <p:pic>
          <p:nvPicPr>
            <p:cNvPr id="90" name="図 8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21904" y="2266862"/>
              <a:ext cx="439081" cy="552303"/>
            </a:xfrm>
            <a:prstGeom prst="rect">
              <a:avLst/>
            </a:prstGeom>
          </p:spPr>
        </p:pic>
        <p:pic>
          <p:nvPicPr>
            <p:cNvPr id="91" name="図 9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94327" y="2528875"/>
              <a:ext cx="336836" cy="423693"/>
            </a:xfrm>
            <a:prstGeom prst="rect">
              <a:avLst/>
            </a:prstGeom>
          </p:spPr>
        </p:pic>
        <p:pic>
          <p:nvPicPr>
            <p:cNvPr id="92" name="図 9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9709" y="2097825"/>
              <a:ext cx="463931" cy="583560"/>
            </a:xfrm>
            <a:prstGeom prst="rect">
              <a:avLst/>
            </a:prstGeom>
          </p:spPr>
        </p:pic>
        <p:pic>
          <p:nvPicPr>
            <p:cNvPr id="93" name="図 9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539253" y="2185025"/>
              <a:ext cx="367399" cy="462137"/>
            </a:xfrm>
            <a:prstGeom prst="rect">
              <a:avLst/>
            </a:prstGeom>
          </p:spPr>
        </p:pic>
        <p:pic>
          <p:nvPicPr>
            <p:cNvPr id="94" name="図 9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817284" y="2307003"/>
              <a:ext cx="362714" cy="456243"/>
            </a:xfrm>
            <a:prstGeom prst="rect">
              <a:avLst/>
            </a:prstGeom>
          </p:spPr>
        </p:pic>
        <p:pic>
          <p:nvPicPr>
            <p:cNvPr id="95" name="図 9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849360" y="2712940"/>
              <a:ext cx="829925" cy="253127"/>
            </a:xfrm>
            <a:prstGeom prst="rect">
              <a:avLst/>
            </a:prstGeom>
          </p:spPr>
        </p:pic>
      </p:grpSp>
      <p:sp>
        <p:nvSpPr>
          <p:cNvPr id="29" name="角丸四角形 28"/>
          <p:cNvSpPr/>
          <p:nvPr/>
        </p:nvSpPr>
        <p:spPr>
          <a:xfrm>
            <a:off x="163362" y="8918723"/>
            <a:ext cx="3411646" cy="632587"/>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850" dirty="0">
              <a:solidFill>
                <a:schemeClr val="tx1"/>
              </a:solidFill>
              <a:latin typeface="BIZ UDPゴシック" panose="020B0400000000000000" pitchFamily="50" charset="-128"/>
              <a:ea typeface="BIZ UDPゴシック" panose="020B0400000000000000" pitchFamily="50" charset="-128"/>
            </a:endParaRPr>
          </a:p>
        </p:txBody>
      </p:sp>
      <p:pic>
        <p:nvPicPr>
          <p:cNvPr id="97" name="図 9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804985" y="3769804"/>
            <a:ext cx="691307" cy="745622"/>
          </a:xfrm>
          <a:prstGeom prst="rect">
            <a:avLst/>
          </a:prstGeom>
        </p:spPr>
      </p:pic>
      <p:pic>
        <p:nvPicPr>
          <p:cNvPr id="43" name="Picture 6" descr="たんぱく質のイラスト（栄養素）"/>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861827" y="4422485"/>
            <a:ext cx="1447263" cy="13237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5666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正方形/長方形 65">
            <a:extLst>
              <a:ext uri="{FF2B5EF4-FFF2-40B4-BE49-F238E27FC236}">
                <a16:creationId xmlns:a16="http://schemas.microsoft.com/office/drawing/2014/main" id="{286C7BE4-28CA-4D19-8828-14853A19F45A}"/>
              </a:ext>
            </a:extLst>
          </p:cNvPr>
          <p:cNvSpPr/>
          <p:nvPr/>
        </p:nvSpPr>
        <p:spPr>
          <a:xfrm>
            <a:off x="0" y="9069397"/>
            <a:ext cx="6855476" cy="833541"/>
          </a:xfrm>
          <a:prstGeom prst="rect">
            <a:avLst/>
          </a:prstGeom>
          <a:noFill/>
          <a:ln>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7315" tIns="53657" rIns="107315" bIns="53657" numCol="1" spcCol="0" rtlCol="0" fromWordArt="0" anchor="ctr" anchorCtr="0" forceAA="0" compatLnSpc="1">
            <a:prstTxWarp prst="textNoShape">
              <a:avLst/>
            </a:prstTxWarp>
            <a:noAutofit/>
          </a:bodyPr>
          <a:lstStyle/>
          <a:p>
            <a:r>
              <a:rPr kumimoji="1" lang="ja-JP" altLang="en-US" sz="1100" b="1" dirty="0">
                <a:solidFill>
                  <a:srgbClr val="0033CC"/>
                </a:solidFill>
                <a:latin typeface="BIZ UDPゴシック" panose="020B0400000000000000" pitchFamily="50" charset="-128"/>
                <a:ea typeface="BIZ UDPゴシック" panose="020B0400000000000000" pitchFamily="50" charset="-128"/>
              </a:rPr>
              <a:t>あさおスポーツだより　</a:t>
            </a:r>
            <a:r>
              <a:rPr kumimoji="1" lang="en-US" altLang="ja-JP" sz="1100" b="1" dirty="0" smtClean="0">
                <a:solidFill>
                  <a:srgbClr val="0033CC"/>
                </a:solidFill>
                <a:latin typeface="BIZ UDPゴシック" panose="020B0400000000000000" pitchFamily="50" charset="-128"/>
                <a:ea typeface="BIZ UDPゴシック" panose="020B0400000000000000" pitchFamily="50" charset="-128"/>
              </a:rPr>
              <a:t>vol.</a:t>
            </a:r>
            <a:r>
              <a:rPr kumimoji="1" lang="ja-JP" altLang="en-US" sz="1100" b="1" dirty="0" smtClean="0">
                <a:solidFill>
                  <a:srgbClr val="0033CC"/>
                </a:solidFill>
                <a:latin typeface="BIZ UDPゴシック" panose="020B0400000000000000" pitchFamily="50" charset="-128"/>
                <a:ea typeface="BIZ UDPゴシック" panose="020B0400000000000000" pitchFamily="50" charset="-128"/>
              </a:rPr>
              <a:t>４０</a:t>
            </a:r>
            <a:r>
              <a:rPr kumimoji="1" lang="ja-JP" altLang="en-US" sz="1100" b="1" dirty="0">
                <a:solidFill>
                  <a:srgbClr val="0033CC"/>
                </a:solidFill>
                <a:latin typeface="BIZ UDPゴシック" panose="020B0400000000000000" pitchFamily="50" charset="-128"/>
                <a:ea typeface="BIZ UDPゴシック" panose="020B0400000000000000" pitchFamily="50" charset="-128"/>
              </a:rPr>
              <a:t>　</a:t>
            </a:r>
            <a:r>
              <a:rPr kumimoji="1" lang="en-US" altLang="ja-JP" sz="1100" b="1" dirty="0" smtClean="0">
                <a:solidFill>
                  <a:srgbClr val="0033CC"/>
                </a:solidFill>
                <a:latin typeface="BIZ UDPゴシック" panose="020B0400000000000000" pitchFamily="50" charset="-128"/>
                <a:ea typeface="BIZ UDPゴシック" panose="020B0400000000000000" pitchFamily="50" charset="-128"/>
              </a:rPr>
              <a:t>202</a:t>
            </a:r>
            <a:r>
              <a:rPr kumimoji="1" lang="ja-JP" altLang="en-US" sz="1100" b="1" dirty="0" smtClean="0">
                <a:solidFill>
                  <a:srgbClr val="0033CC"/>
                </a:solidFill>
                <a:latin typeface="BIZ UDPゴシック" panose="020B0400000000000000" pitchFamily="50" charset="-128"/>
                <a:ea typeface="BIZ UDPゴシック" panose="020B0400000000000000" pitchFamily="50" charset="-128"/>
              </a:rPr>
              <a:t>５年夏    </a:t>
            </a:r>
            <a:endParaRPr kumimoji="1" lang="en-US" altLang="ja-JP" sz="1100" b="1" dirty="0">
              <a:solidFill>
                <a:srgbClr val="0033CC"/>
              </a:solidFill>
              <a:latin typeface="BIZ UDPゴシック" panose="020B0400000000000000" pitchFamily="50" charset="-128"/>
              <a:ea typeface="BIZ UDPゴシック" panose="020B0400000000000000" pitchFamily="50" charset="-128"/>
            </a:endParaRPr>
          </a:p>
          <a:p>
            <a:r>
              <a:rPr kumimoji="1" lang="ja-JP" altLang="en-US" sz="1100" b="1" dirty="0" smtClean="0">
                <a:solidFill>
                  <a:srgbClr val="0033CC"/>
                </a:solidFill>
                <a:latin typeface="BIZ UDPゴシック" panose="020B0400000000000000" pitchFamily="50" charset="-128"/>
                <a:ea typeface="BIZ UDPゴシック" panose="020B0400000000000000" pitchFamily="50" charset="-128"/>
              </a:rPr>
              <a:t>　</a:t>
            </a:r>
            <a:r>
              <a:rPr kumimoji="1" lang="ja-JP" altLang="en-US" sz="900" dirty="0" smtClean="0">
                <a:solidFill>
                  <a:srgbClr val="0033CC"/>
                </a:solidFill>
                <a:latin typeface="BIZ UDPゴシック" panose="020B0400000000000000" pitchFamily="50" charset="-128"/>
                <a:ea typeface="BIZ UDPゴシック" panose="020B0400000000000000" pitchFamily="50" charset="-128"/>
              </a:rPr>
              <a:t>■</a:t>
            </a:r>
            <a:r>
              <a:rPr kumimoji="1" lang="ja-JP" altLang="en-US" sz="900" dirty="0">
                <a:solidFill>
                  <a:srgbClr val="0033CC"/>
                </a:solidFill>
                <a:latin typeface="BIZ UDPゴシック" panose="020B0400000000000000" pitchFamily="50" charset="-128"/>
                <a:ea typeface="BIZ UDPゴシック" panose="020B0400000000000000" pitchFamily="50" charset="-128"/>
              </a:rPr>
              <a:t>発行　　     麻生区役所地域</a:t>
            </a:r>
            <a:r>
              <a:rPr kumimoji="1" lang="ja-JP" altLang="en-US" sz="900" dirty="0" smtClean="0">
                <a:solidFill>
                  <a:srgbClr val="0033CC"/>
                </a:solidFill>
                <a:latin typeface="BIZ UDPゴシック" panose="020B0400000000000000" pitchFamily="50" charset="-128"/>
                <a:ea typeface="BIZ UDPゴシック" panose="020B0400000000000000" pitchFamily="50" charset="-128"/>
              </a:rPr>
              <a:t>振興課</a:t>
            </a:r>
            <a:endParaRPr kumimoji="1" lang="en-US" altLang="ja-JP" sz="900" dirty="0" smtClean="0">
              <a:solidFill>
                <a:srgbClr val="0033CC"/>
              </a:solidFill>
              <a:latin typeface="BIZ UDPゴシック" panose="020B0400000000000000" pitchFamily="50" charset="-128"/>
              <a:ea typeface="BIZ UDPゴシック" panose="020B0400000000000000" pitchFamily="50" charset="-128"/>
            </a:endParaRPr>
          </a:p>
          <a:p>
            <a:r>
              <a:rPr kumimoji="1" lang="ja-JP" altLang="en-US" sz="900" dirty="0">
                <a:solidFill>
                  <a:srgbClr val="0033CC"/>
                </a:solidFill>
                <a:latin typeface="BIZ UDPゴシック" panose="020B0400000000000000" pitchFamily="50" charset="-128"/>
                <a:ea typeface="BIZ UDPゴシック" panose="020B0400000000000000" pitchFamily="50" charset="-128"/>
              </a:rPr>
              <a:t>　</a:t>
            </a:r>
            <a:r>
              <a:rPr kumimoji="1" lang="ja-JP" altLang="en-US" sz="900" dirty="0" smtClean="0">
                <a:solidFill>
                  <a:srgbClr val="0033CC"/>
                </a:solidFill>
                <a:latin typeface="BIZ UDPゴシック" panose="020B0400000000000000" pitchFamily="50" charset="-128"/>
                <a:ea typeface="BIZ UDPゴシック" panose="020B0400000000000000" pitchFamily="50" charset="-128"/>
              </a:rPr>
              <a:t>■</a:t>
            </a:r>
            <a:r>
              <a:rPr kumimoji="1" lang="ja-JP" altLang="en-US" sz="900" dirty="0">
                <a:solidFill>
                  <a:srgbClr val="0033CC"/>
                </a:solidFill>
                <a:latin typeface="BIZ UDPゴシック" panose="020B0400000000000000" pitchFamily="50" charset="-128"/>
                <a:ea typeface="BIZ UDPゴシック" panose="020B0400000000000000" pitchFamily="50" charset="-128"/>
              </a:rPr>
              <a:t>作成・編集　川崎市麻生</a:t>
            </a:r>
            <a:r>
              <a:rPr kumimoji="1" lang="ja-JP" altLang="en-US" sz="900" dirty="0" smtClean="0">
                <a:solidFill>
                  <a:srgbClr val="0033CC"/>
                </a:solidFill>
                <a:latin typeface="BIZ UDPゴシック" panose="020B0400000000000000" pitchFamily="50" charset="-128"/>
                <a:ea typeface="BIZ UDPゴシック" panose="020B0400000000000000" pitchFamily="50" charset="-128"/>
              </a:rPr>
              <a:t>スポーツセンター</a:t>
            </a:r>
            <a:r>
              <a:rPr kumimoji="1" lang="ja-JP" altLang="en-US" sz="900" b="1" dirty="0">
                <a:solidFill>
                  <a:srgbClr val="0033CC"/>
                </a:solidFill>
                <a:latin typeface="BIZ UDPゴシック" panose="020B0400000000000000" pitchFamily="50" charset="-128"/>
                <a:ea typeface="BIZ UDPゴシック" panose="020B0400000000000000" pitchFamily="50" charset="-128"/>
              </a:rPr>
              <a:t>　</a:t>
            </a:r>
            <a:r>
              <a:rPr kumimoji="1" lang="ja-JP" altLang="en-US" sz="900" b="1" dirty="0" smtClean="0">
                <a:solidFill>
                  <a:srgbClr val="0033CC"/>
                </a:solidFill>
                <a:latin typeface="BIZ UDPゴシック" panose="020B0400000000000000" pitchFamily="50" charset="-128"/>
                <a:ea typeface="BIZ UDPゴシック" panose="020B0400000000000000" pitchFamily="50" charset="-128"/>
              </a:rPr>
              <a:t>　　</a:t>
            </a:r>
            <a:endParaRPr kumimoji="1" lang="en-US" altLang="ja-JP" sz="900" b="1" dirty="0" smtClean="0">
              <a:solidFill>
                <a:srgbClr val="0033CC"/>
              </a:solidFill>
              <a:latin typeface="BIZ UDPゴシック" panose="020B0400000000000000" pitchFamily="50" charset="-128"/>
              <a:ea typeface="BIZ UDPゴシック" panose="020B0400000000000000" pitchFamily="50" charset="-128"/>
            </a:endParaRPr>
          </a:p>
          <a:p>
            <a:r>
              <a:rPr kumimoji="1" lang="ja-JP" altLang="en-US" sz="900" b="1" dirty="0">
                <a:solidFill>
                  <a:srgbClr val="0033CC"/>
                </a:solidFill>
                <a:latin typeface="BIZ UDPゴシック" panose="020B0400000000000000" pitchFamily="50" charset="-128"/>
                <a:ea typeface="BIZ UDPゴシック" panose="020B0400000000000000" pitchFamily="50" charset="-128"/>
              </a:rPr>
              <a:t>　</a:t>
            </a:r>
            <a:r>
              <a:rPr kumimoji="1" lang="ja-JP" altLang="en-US" sz="900" b="1" dirty="0" smtClean="0">
                <a:solidFill>
                  <a:srgbClr val="0033CC"/>
                </a:solidFill>
                <a:latin typeface="BIZ UDPゴシック" panose="020B0400000000000000" pitchFamily="50" charset="-128"/>
                <a:ea typeface="BIZ UDPゴシック" panose="020B0400000000000000" pitchFamily="50" charset="-128"/>
              </a:rPr>
              <a:t>　　　　　　　　　　　</a:t>
            </a:r>
            <a:r>
              <a:rPr kumimoji="1" lang="ja-JP" altLang="en-US" sz="900" dirty="0" smtClean="0">
                <a:solidFill>
                  <a:srgbClr val="0033CC"/>
                </a:solidFill>
                <a:latin typeface="BIZ UDPゴシック" panose="020B0400000000000000" pitchFamily="50" charset="-128"/>
                <a:ea typeface="BIZ UDPゴシック" panose="020B0400000000000000" pitchFamily="50" charset="-128"/>
              </a:rPr>
              <a:t>〒</a:t>
            </a:r>
            <a:r>
              <a:rPr kumimoji="1" lang="en-US" altLang="ja-JP" sz="900" dirty="0">
                <a:solidFill>
                  <a:srgbClr val="0033CC"/>
                </a:solidFill>
                <a:latin typeface="BIZ UDPゴシック" panose="020B0400000000000000" pitchFamily="50" charset="-128"/>
                <a:ea typeface="BIZ UDPゴシック" panose="020B0400000000000000" pitchFamily="50" charset="-128"/>
              </a:rPr>
              <a:t>215-0021</a:t>
            </a:r>
            <a:r>
              <a:rPr kumimoji="1" lang="ja-JP" altLang="en-US" sz="900" dirty="0">
                <a:solidFill>
                  <a:srgbClr val="0033CC"/>
                </a:solidFill>
                <a:latin typeface="BIZ UDPゴシック" panose="020B0400000000000000" pitchFamily="50" charset="-128"/>
                <a:ea typeface="BIZ UDPゴシック" panose="020B0400000000000000" pitchFamily="50" charset="-128"/>
              </a:rPr>
              <a:t>　川崎市麻生区上麻生</a:t>
            </a:r>
            <a:r>
              <a:rPr kumimoji="1" lang="en-US" altLang="ja-JP" sz="900" dirty="0" smtClean="0">
                <a:solidFill>
                  <a:srgbClr val="0033CC"/>
                </a:solidFill>
                <a:latin typeface="BIZ UDPゴシック" panose="020B0400000000000000" pitchFamily="50" charset="-128"/>
                <a:ea typeface="BIZ UDPゴシック" panose="020B0400000000000000" pitchFamily="50" charset="-128"/>
              </a:rPr>
              <a:t>3-6-1</a:t>
            </a:r>
            <a:r>
              <a:rPr kumimoji="1" lang="ja-JP" altLang="en-US" sz="900" dirty="0">
                <a:solidFill>
                  <a:srgbClr val="0033CC"/>
                </a:solidFill>
                <a:latin typeface="BIZ UDPゴシック" panose="020B0400000000000000" pitchFamily="50" charset="-128"/>
                <a:ea typeface="BIZ UDPゴシック" panose="020B0400000000000000" pitchFamily="50" charset="-128"/>
              </a:rPr>
              <a:t> </a:t>
            </a:r>
            <a:r>
              <a:rPr kumimoji="1" lang="ja-JP" altLang="en-US" sz="900" dirty="0" smtClean="0">
                <a:solidFill>
                  <a:srgbClr val="0033CC"/>
                </a:solidFill>
                <a:latin typeface="BIZ UDPゴシック" panose="020B0400000000000000" pitchFamily="50" charset="-128"/>
                <a:ea typeface="BIZ UDPゴシック" panose="020B0400000000000000" pitchFamily="50" charset="-128"/>
              </a:rPr>
              <a:t>　📞</a:t>
            </a:r>
            <a:r>
              <a:rPr kumimoji="1" lang="en-US" altLang="ja-JP" sz="900" dirty="0" smtClean="0">
                <a:solidFill>
                  <a:srgbClr val="0033CC"/>
                </a:solidFill>
                <a:latin typeface="BIZ UDPゴシック" panose="020B0400000000000000" pitchFamily="50" charset="-128"/>
                <a:ea typeface="BIZ UDPゴシック" panose="020B0400000000000000" pitchFamily="50" charset="-128"/>
              </a:rPr>
              <a:t>044-951-1234</a:t>
            </a:r>
            <a:endParaRPr kumimoji="1" lang="en-US" altLang="ja-JP" sz="900" dirty="0">
              <a:solidFill>
                <a:srgbClr val="0033CC"/>
              </a:solidFill>
              <a:latin typeface="BIZ UDPゴシック" panose="020B0400000000000000" pitchFamily="50" charset="-128"/>
              <a:ea typeface="BIZ UDPゴシック" panose="020B0400000000000000" pitchFamily="50" charset="-128"/>
            </a:endParaRPr>
          </a:p>
          <a:p>
            <a:r>
              <a:rPr kumimoji="1" lang="ja-JP" altLang="en-US" sz="900" dirty="0" smtClean="0">
                <a:solidFill>
                  <a:srgbClr val="0033CC"/>
                </a:solidFill>
                <a:latin typeface="BIZ UDPゴシック" panose="020B0400000000000000" pitchFamily="50" charset="-128"/>
                <a:ea typeface="BIZ UDPゴシック" panose="020B0400000000000000" pitchFamily="50" charset="-128"/>
              </a:rPr>
              <a:t>　　　　　　</a:t>
            </a:r>
            <a:r>
              <a:rPr kumimoji="1" lang="ja-JP" altLang="en-US" sz="900" dirty="0">
                <a:solidFill>
                  <a:srgbClr val="0033CC"/>
                </a:solidFill>
                <a:latin typeface="BIZ UDPゴシック" panose="020B0400000000000000" pitchFamily="50" charset="-128"/>
                <a:ea typeface="BIZ UDPゴシック" panose="020B0400000000000000" pitchFamily="50" charset="-128"/>
              </a:rPr>
              <a:t>　　</a:t>
            </a:r>
            <a:r>
              <a:rPr kumimoji="1" lang="ja-JP" altLang="en-US" sz="900" dirty="0" smtClean="0">
                <a:solidFill>
                  <a:srgbClr val="0033CC"/>
                </a:solidFill>
                <a:latin typeface="BIZ UDPゴシック" panose="020B0400000000000000" pitchFamily="50" charset="-128"/>
                <a:ea typeface="BIZ UDPゴシック" panose="020B0400000000000000" pitchFamily="50" charset="-128"/>
              </a:rPr>
              <a:t>　　　　ホームページ</a:t>
            </a:r>
            <a:r>
              <a:rPr kumimoji="1" lang="en-US" altLang="ja-JP" sz="900" dirty="0">
                <a:solidFill>
                  <a:srgbClr val="0033CC"/>
                </a:solidFill>
                <a:latin typeface="BIZ UDPゴシック" panose="020B0400000000000000" pitchFamily="50" charset="-128"/>
                <a:ea typeface="BIZ UDPゴシック" panose="020B0400000000000000" pitchFamily="50" charset="-128"/>
              </a:rPr>
              <a:t>URL  https://www.asao-sports.com/</a:t>
            </a:r>
            <a:r>
              <a:rPr kumimoji="1" lang="ja-JP" altLang="en-US" sz="900" dirty="0">
                <a:solidFill>
                  <a:srgbClr val="0033CC"/>
                </a:solidFill>
                <a:latin typeface="BIZ UDPゴシック" panose="020B0400000000000000" pitchFamily="50" charset="-128"/>
                <a:ea typeface="BIZ UDPゴシック" panose="020B0400000000000000" pitchFamily="50" charset="-128"/>
              </a:rPr>
              <a:t>　</a:t>
            </a:r>
            <a:endParaRPr kumimoji="1" lang="en-US" altLang="ja-JP" sz="900" dirty="0">
              <a:solidFill>
                <a:srgbClr val="0033CC"/>
              </a:solidFill>
              <a:latin typeface="BIZ UDPゴシック" panose="020B0400000000000000" pitchFamily="50" charset="-128"/>
              <a:ea typeface="BIZ UDPゴシック" panose="020B0400000000000000" pitchFamily="50" charset="-128"/>
            </a:endParaRPr>
          </a:p>
        </p:txBody>
      </p:sp>
      <p:sp>
        <p:nvSpPr>
          <p:cNvPr id="120" name="対角する 2 つの角を切り取った四角形 119"/>
          <p:cNvSpPr/>
          <p:nvPr/>
        </p:nvSpPr>
        <p:spPr>
          <a:xfrm>
            <a:off x="0" y="8600349"/>
            <a:ext cx="6858000" cy="420920"/>
          </a:xfrm>
          <a:prstGeom prst="snip2DiagRect">
            <a:avLst>
              <a:gd name="adj1" fmla="val 0"/>
              <a:gd name="adj2" fmla="val 42320"/>
            </a:avLst>
          </a:prstGeom>
          <a:solidFill>
            <a:srgbClr val="0066FF"/>
          </a:solidFill>
          <a:ln w="22225" cap="rnd" cmpd="thickThin">
            <a:noFill/>
            <a:prstDash val="sysDot"/>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bg1"/>
                </a:solidFill>
                <a:latin typeface="BIZ UDPゴシック" panose="020B0400000000000000" pitchFamily="50" charset="-128"/>
                <a:ea typeface="BIZ UDPゴシック" panose="020B0400000000000000" pitchFamily="50" charset="-128"/>
              </a:rPr>
              <a:t>＊＊＊＊＊＊＊＊　</a:t>
            </a:r>
            <a:r>
              <a:rPr kumimoji="1" lang="ja-JP" altLang="en-US" sz="1100" b="1" smtClean="0">
                <a:solidFill>
                  <a:schemeClr val="bg1"/>
                </a:solidFill>
                <a:latin typeface="BIZ UDPゴシック" panose="020B0400000000000000" pitchFamily="50" charset="-128"/>
                <a:ea typeface="BIZ UDPゴシック" panose="020B0400000000000000" pitchFamily="50" charset="-128"/>
              </a:rPr>
              <a:t>定期</a:t>
            </a:r>
            <a:r>
              <a:rPr kumimoji="1" lang="ja-JP" altLang="en-US" sz="1100" b="1">
                <a:solidFill>
                  <a:schemeClr val="bg1"/>
                </a:solidFill>
                <a:latin typeface="BIZ UDPゴシック" panose="020B0400000000000000" pitchFamily="50" charset="-128"/>
                <a:ea typeface="BIZ UDPゴシック" panose="020B0400000000000000" pitchFamily="50" charset="-128"/>
              </a:rPr>
              <a:t>教室一日体験（有料）も募集中！　＊＊＊＊＊＊＊＊</a:t>
            </a:r>
            <a:endParaRPr kumimoji="1" lang="en-US" altLang="ja-JP" sz="1100" b="1">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50">
                <a:solidFill>
                  <a:schemeClr val="bg1"/>
                </a:solidFill>
                <a:latin typeface="BIZ UDPゴシック" panose="020B0400000000000000" pitchFamily="50" charset="-128"/>
                <a:ea typeface="BIZ UDPゴシック" panose="020B0400000000000000" pitchFamily="50" charset="-128"/>
              </a:rPr>
              <a:t>ためしてみたい教室をお気軽に体験していただけます。詳しくは麻生スポーツセンターまでお問い合わせください</a:t>
            </a:r>
            <a:r>
              <a:rPr kumimoji="1" lang="ja-JP" altLang="en-US" sz="1050" smtClean="0">
                <a:solidFill>
                  <a:schemeClr val="bg1"/>
                </a:solidFill>
                <a:latin typeface="BIZ UDPゴシック" panose="020B0400000000000000" pitchFamily="50" charset="-128"/>
                <a:ea typeface="BIZ UDPゴシック" panose="020B0400000000000000" pitchFamily="50" charset="-128"/>
              </a:rPr>
              <a:t>。</a:t>
            </a:r>
            <a:endParaRPr kumimoji="1" lang="ja-JP" altLang="en-US" sz="1050">
              <a:solidFill>
                <a:schemeClr val="bg1"/>
              </a:solidFill>
              <a:latin typeface="BIZ UDPゴシック" panose="020B0400000000000000" pitchFamily="50" charset="-128"/>
              <a:ea typeface="BIZ UDPゴシック" panose="020B0400000000000000" pitchFamily="50" charset="-128"/>
            </a:endParaRPr>
          </a:p>
        </p:txBody>
      </p:sp>
      <p:sp>
        <p:nvSpPr>
          <p:cNvPr id="72" name="四角形: 角を丸くする 10"/>
          <p:cNvSpPr/>
          <p:nvPr/>
        </p:nvSpPr>
        <p:spPr bwMode="auto">
          <a:xfrm>
            <a:off x="-142" y="3955051"/>
            <a:ext cx="6847367" cy="299578"/>
          </a:xfrm>
          <a:prstGeom prst="roundRect">
            <a:avLst>
              <a:gd name="adj" fmla="val 47917"/>
            </a:avLst>
          </a:prstGeom>
          <a:solidFill>
            <a:srgbClr val="FFFF00"/>
          </a:solidFill>
          <a:ln>
            <a:solidFill>
              <a:srgbClr val="009900"/>
            </a:solidFill>
          </a:ln>
        </p:spPr>
        <p:txBody>
          <a:bodyPr wrap="none" lIns="99060" tIns="49530" rIns="99060" bIns="4953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600" b="1" dirty="0">
                <a:ln w="3175">
                  <a:noFill/>
                  <a:prstDash val="solid"/>
                  <a:miter lim="800000"/>
                </a:ln>
                <a:solidFill>
                  <a:srgbClr val="0000FF"/>
                </a:solidFill>
                <a:latin typeface="BIZ UDPゴシック" panose="020B0400000000000000" pitchFamily="50" charset="-128"/>
                <a:ea typeface="BIZ UDPゴシック" panose="020B0400000000000000" pitchFamily="50" charset="-128"/>
              </a:rPr>
              <a:t>夏</a:t>
            </a:r>
            <a:r>
              <a:rPr kumimoji="1" lang="ja-JP" altLang="en-US" sz="1600" b="1" dirty="0" smtClean="0">
                <a:ln w="3175">
                  <a:noFill/>
                  <a:prstDash val="solid"/>
                  <a:miter lim="800000"/>
                </a:ln>
                <a:solidFill>
                  <a:srgbClr val="0000FF"/>
                </a:solidFill>
                <a:latin typeface="BIZ UDPゴシック" panose="020B0400000000000000" pitchFamily="50" charset="-128"/>
                <a:ea typeface="BIZ UDPゴシック" panose="020B0400000000000000" pitchFamily="50" charset="-128"/>
              </a:rPr>
              <a:t>の</a:t>
            </a:r>
            <a:r>
              <a:rPr kumimoji="1" lang="ja-JP" altLang="en-US" sz="1600" b="1" dirty="0">
                <a:ln w="3175">
                  <a:noFill/>
                  <a:prstDash val="solid"/>
                  <a:miter lim="800000"/>
                </a:ln>
                <a:solidFill>
                  <a:srgbClr val="0000FF"/>
                </a:solidFill>
                <a:latin typeface="BIZ UDPゴシック" panose="020B0400000000000000" pitchFamily="50" charset="-128"/>
                <a:ea typeface="BIZ UDPゴシック" panose="020B0400000000000000" pitchFamily="50" charset="-128"/>
              </a:rPr>
              <a:t>定期教室</a:t>
            </a:r>
            <a:r>
              <a:rPr kumimoji="1" lang="ja-JP" altLang="en-US" sz="1600" b="1" dirty="0" smtClean="0">
                <a:ln w="3175">
                  <a:noFill/>
                  <a:prstDash val="solid"/>
                  <a:miter lim="800000"/>
                </a:ln>
                <a:solidFill>
                  <a:srgbClr val="0000FF"/>
                </a:solidFill>
                <a:latin typeface="BIZ UDPゴシック" panose="020B0400000000000000" pitchFamily="50" charset="-128"/>
                <a:ea typeface="BIZ UDPゴシック" panose="020B0400000000000000" pitchFamily="50" charset="-128"/>
              </a:rPr>
              <a:t>（７月～９月</a:t>
            </a:r>
            <a:r>
              <a:rPr kumimoji="1" lang="ja-JP" altLang="en-US" sz="1600" b="1" dirty="0">
                <a:ln w="3175">
                  <a:noFill/>
                  <a:prstDash val="solid"/>
                  <a:miter lim="800000"/>
                </a:ln>
                <a:solidFill>
                  <a:srgbClr val="0000FF"/>
                </a:solidFill>
                <a:latin typeface="BIZ UDPゴシック" panose="020B0400000000000000" pitchFamily="50" charset="-128"/>
                <a:ea typeface="BIZ UDPゴシック" panose="020B0400000000000000" pitchFamily="50" charset="-128"/>
              </a:rPr>
              <a:t>）の</a:t>
            </a:r>
            <a:r>
              <a:rPr kumimoji="1" lang="ja-JP" altLang="en-US" sz="1600" b="1" dirty="0" smtClean="0">
                <a:ln w="3175">
                  <a:noFill/>
                  <a:prstDash val="solid"/>
                  <a:miter lim="800000"/>
                </a:ln>
                <a:solidFill>
                  <a:srgbClr val="0000FF"/>
                </a:solidFill>
                <a:latin typeface="BIZ UDPゴシック" panose="020B0400000000000000" pitchFamily="50" charset="-128"/>
                <a:ea typeface="BIZ UDPゴシック" panose="020B0400000000000000" pitchFamily="50" charset="-128"/>
              </a:rPr>
              <a:t>ご案内　募集開始</a:t>
            </a:r>
            <a:r>
              <a:rPr kumimoji="1" lang="en-US" altLang="ja-JP" sz="1600" b="1" dirty="0" smtClean="0">
                <a:ln w="3175">
                  <a:noFill/>
                  <a:prstDash val="solid"/>
                  <a:miter lim="800000"/>
                </a:ln>
                <a:solidFill>
                  <a:srgbClr val="0000FF"/>
                </a:solidFill>
                <a:latin typeface="BIZ UDPゴシック" panose="020B0400000000000000" pitchFamily="50" charset="-128"/>
                <a:ea typeface="BIZ UDPゴシック" panose="020B0400000000000000" pitchFamily="50" charset="-128"/>
              </a:rPr>
              <a:t>5</a:t>
            </a:r>
            <a:r>
              <a:rPr kumimoji="1" lang="ja-JP" altLang="en-US" sz="1600" b="1" dirty="0" smtClean="0">
                <a:ln w="3175">
                  <a:noFill/>
                  <a:prstDash val="solid"/>
                  <a:miter lim="800000"/>
                </a:ln>
                <a:solidFill>
                  <a:srgbClr val="0000FF"/>
                </a:solidFill>
                <a:latin typeface="BIZ UDPゴシック" panose="020B0400000000000000" pitchFamily="50" charset="-128"/>
                <a:ea typeface="BIZ UDPゴシック" panose="020B0400000000000000" pitchFamily="50" charset="-128"/>
              </a:rPr>
              <a:t>月中旬予定</a:t>
            </a:r>
            <a:endParaRPr kumimoji="1" lang="ja-JP" altLang="en-US" sz="1600" b="1" dirty="0">
              <a:ln w="3175">
                <a:noFill/>
                <a:prstDash val="solid"/>
                <a:miter lim="800000"/>
              </a:ln>
              <a:solidFill>
                <a:srgbClr val="0000FF"/>
              </a:solidFill>
              <a:latin typeface="BIZ UDPゴシック" panose="020B0400000000000000" pitchFamily="50" charset="-128"/>
              <a:ea typeface="BIZ UDPゴシック" panose="020B0400000000000000" pitchFamily="50" charset="-128"/>
            </a:endParaRPr>
          </a:p>
        </p:txBody>
      </p:sp>
      <p:sp>
        <p:nvSpPr>
          <p:cNvPr id="73" name="正方形/長方形 72">
            <a:extLst>
              <a:ext uri="{FF2B5EF4-FFF2-40B4-BE49-F238E27FC236}">
                <a16:creationId xmlns:a16="http://schemas.microsoft.com/office/drawing/2014/main" id="{286C7BE4-28CA-4D19-8828-14853A19F45A}"/>
              </a:ext>
            </a:extLst>
          </p:cNvPr>
          <p:cNvSpPr/>
          <p:nvPr/>
        </p:nvSpPr>
        <p:spPr>
          <a:xfrm>
            <a:off x="25111" y="4250137"/>
            <a:ext cx="6793422" cy="6941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t" anchorCtr="0" forceAA="0" compatLnSpc="1">
            <a:prstTxWarp prst="textNoShape">
              <a:avLst/>
            </a:prstTxWarp>
            <a:noAutofit/>
          </a:bodyPr>
          <a:lstStyle/>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ベビー</a:t>
            </a:r>
            <a:r>
              <a:rPr kumimoji="1" lang="ja-JP" altLang="en-US" sz="900" dirty="0">
                <a:solidFill>
                  <a:schemeClr val="tx1"/>
                </a:solidFill>
                <a:latin typeface="BIZ UDPゴシック" panose="020B0400000000000000" pitchFamily="50" charset="-128"/>
                <a:ea typeface="BIZ UDPゴシック" panose="020B0400000000000000" pitchFamily="50" charset="-128"/>
              </a:rPr>
              <a:t>からシニアまで様々な年齢の方にご参加いただける教室を開催しています。親子で楽しむ体操や</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、お子さま向けの</a:t>
            </a:r>
            <a:r>
              <a:rPr kumimoji="1" lang="ja-JP" altLang="en-US" sz="900" dirty="0">
                <a:solidFill>
                  <a:schemeClr val="tx1"/>
                </a:solidFill>
                <a:latin typeface="BIZ UDPゴシック" panose="020B0400000000000000" pitchFamily="50" charset="-128"/>
                <a:ea typeface="BIZ UDPゴシック" panose="020B0400000000000000" pitchFamily="50" charset="-128"/>
              </a:rPr>
              <a:t>ボールを使って運動する教室</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、体操</a:t>
            </a:r>
            <a:r>
              <a:rPr kumimoji="1" lang="ja-JP" altLang="en-US" sz="900" dirty="0">
                <a:solidFill>
                  <a:schemeClr val="tx1"/>
                </a:solidFill>
                <a:latin typeface="BIZ UDPゴシック" panose="020B0400000000000000" pitchFamily="50" charset="-128"/>
                <a:ea typeface="BIZ UDPゴシック" panose="020B0400000000000000" pitchFamily="50" charset="-128"/>
              </a:rPr>
              <a:t>教室や剣道</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教室、</a:t>
            </a:r>
            <a:r>
              <a:rPr kumimoji="1" lang="ja-JP" altLang="en-US" sz="900" dirty="0">
                <a:solidFill>
                  <a:schemeClr val="tx1"/>
                </a:solidFill>
                <a:latin typeface="BIZ UDPゴシック" panose="020B0400000000000000" pitchFamily="50" charset="-128"/>
                <a:ea typeface="BIZ UDPゴシック" panose="020B0400000000000000" pitchFamily="50" charset="-128"/>
              </a:rPr>
              <a:t>他にも</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女性向け</a:t>
            </a:r>
            <a:r>
              <a:rPr kumimoji="1" lang="ja-JP" altLang="en-US" sz="900" dirty="0">
                <a:solidFill>
                  <a:schemeClr val="tx1"/>
                </a:solidFill>
                <a:latin typeface="BIZ UDPゴシック" panose="020B0400000000000000" pitchFamily="50" charset="-128"/>
                <a:ea typeface="BIZ UDPゴシック" panose="020B0400000000000000" pitchFamily="50" charset="-128"/>
              </a:rPr>
              <a:t>、一般向け、シニア向けなど、豊富な種類の運動教室を開催しています。経験豊富な講師が丁寧に指導しますので無理なく始められます</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。教室</a:t>
            </a:r>
            <a:r>
              <a:rPr kumimoji="1" lang="ja-JP" altLang="en-US" sz="900" dirty="0">
                <a:solidFill>
                  <a:schemeClr val="tx1"/>
                </a:solidFill>
                <a:latin typeface="BIZ UDPゴシック" panose="020B0400000000000000" pitchFamily="50" charset="-128"/>
                <a:ea typeface="BIZ UDPゴシック" panose="020B0400000000000000" pitchFamily="50" charset="-128"/>
              </a:rPr>
              <a:t>の詳細は、施設ホームページまたは館内掲示、案内パンフレットをご覧ください。</a:t>
            </a:r>
            <a:endParaRPr kumimoji="1" lang="en-US" altLang="ja-JP" sz="900" dirty="0">
              <a:solidFill>
                <a:schemeClr val="tx1"/>
              </a:solidFill>
              <a:latin typeface="BIZ UDPゴシック" panose="020B0400000000000000" pitchFamily="50" charset="-128"/>
              <a:ea typeface="BIZ UDPゴシック" panose="020B0400000000000000" pitchFamily="50" charset="-128"/>
            </a:endParaRPr>
          </a:p>
        </p:txBody>
      </p:sp>
      <p:sp>
        <p:nvSpPr>
          <p:cNvPr id="74" name="正方形/長方形 73"/>
          <p:cNvSpPr/>
          <p:nvPr/>
        </p:nvSpPr>
        <p:spPr>
          <a:xfrm>
            <a:off x="2" y="180752"/>
            <a:ext cx="6842344" cy="3681913"/>
          </a:xfrm>
          <a:prstGeom prst="rect">
            <a:avLst/>
          </a:prstGeom>
          <a:solidFill>
            <a:srgbClr val="CCFFFF">
              <a:alpha val="40000"/>
            </a:srgbClr>
          </a:solidFill>
          <a:ln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BIZ UDPゴシック" panose="020B0400000000000000" pitchFamily="50" charset="-128"/>
              <a:ea typeface="BIZ UDPゴシック" panose="020B0400000000000000" pitchFamily="50" charset="-128"/>
            </a:endParaRPr>
          </a:p>
        </p:txBody>
      </p:sp>
      <p:graphicFrame>
        <p:nvGraphicFramePr>
          <p:cNvPr id="75" name="表 74"/>
          <p:cNvGraphicFramePr>
            <a:graphicFrameLocks noGrp="1"/>
          </p:cNvGraphicFramePr>
          <p:nvPr>
            <p:extLst>
              <p:ext uri="{D42A27DB-BD31-4B8C-83A1-F6EECF244321}">
                <p14:modId xmlns:p14="http://schemas.microsoft.com/office/powerpoint/2010/main" val="3054332504"/>
              </p:ext>
            </p:extLst>
          </p:nvPr>
        </p:nvGraphicFramePr>
        <p:xfrm>
          <a:off x="28470" y="1232340"/>
          <a:ext cx="5364000" cy="2650587"/>
        </p:xfrm>
        <a:graphic>
          <a:graphicData uri="http://schemas.openxmlformats.org/drawingml/2006/table">
            <a:tbl>
              <a:tblPr firstRow="1" bandRow="1">
                <a:tableStyleId>{5C22544A-7EE6-4342-B048-85BDC9FD1C3A}</a:tableStyleId>
              </a:tblPr>
              <a:tblGrid>
                <a:gridCol w="612000">
                  <a:extLst>
                    <a:ext uri="{9D8B030D-6E8A-4147-A177-3AD203B41FA5}">
                      <a16:colId xmlns:a16="http://schemas.microsoft.com/office/drawing/2014/main" val="523001709"/>
                    </a:ext>
                  </a:extLst>
                </a:gridCol>
                <a:gridCol w="1548000">
                  <a:extLst>
                    <a:ext uri="{9D8B030D-6E8A-4147-A177-3AD203B41FA5}">
                      <a16:colId xmlns:a16="http://schemas.microsoft.com/office/drawing/2014/main" val="2161151640"/>
                    </a:ext>
                  </a:extLst>
                </a:gridCol>
                <a:gridCol w="1296000">
                  <a:extLst>
                    <a:ext uri="{9D8B030D-6E8A-4147-A177-3AD203B41FA5}">
                      <a16:colId xmlns:a16="http://schemas.microsoft.com/office/drawing/2014/main" val="67043764"/>
                    </a:ext>
                  </a:extLst>
                </a:gridCol>
                <a:gridCol w="720000">
                  <a:extLst>
                    <a:ext uri="{9D8B030D-6E8A-4147-A177-3AD203B41FA5}">
                      <a16:colId xmlns:a16="http://schemas.microsoft.com/office/drawing/2014/main" val="2728453156"/>
                    </a:ext>
                  </a:extLst>
                </a:gridCol>
                <a:gridCol w="1188000">
                  <a:extLst>
                    <a:ext uri="{9D8B030D-6E8A-4147-A177-3AD203B41FA5}">
                      <a16:colId xmlns:a16="http://schemas.microsoft.com/office/drawing/2014/main" val="51380096"/>
                    </a:ext>
                  </a:extLst>
                </a:gridCol>
              </a:tblGrid>
              <a:tr h="218049">
                <a:tc>
                  <a:txBody>
                    <a:bodyPr/>
                    <a:lstStyle/>
                    <a:p>
                      <a:pPr algn="ctr"/>
                      <a:r>
                        <a:rPr kumimoji="1" lang="ja-JP" altLang="en-US" sz="800" b="1" smtClean="0">
                          <a:solidFill>
                            <a:schemeClr val="bg1"/>
                          </a:solidFill>
                          <a:latin typeface="Meiryo UI" panose="020B0604030504040204" pitchFamily="50" charset="-128"/>
                          <a:ea typeface="Meiryo UI" panose="020B0604030504040204" pitchFamily="50" charset="-128"/>
                        </a:rPr>
                        <a:t>開催曜日</a:t>
                      </a:r>
                      <a:endParaRPr kumimoji="1" lang="ja-JP" altLang="en-US" sz="800" b="1">
                        <a:solidFill>
                          <a:schemeClr val="bg1"/>
                        </a:solidFill>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CC">
                        <a:alpha val="85000"/>
                      </a:srgbClr>
                    </a:solidFill>
                  </a:tcPr>
                </a:tc>
                <a:tc>
                  <a:txBody>
                    <a:bodyPr/>
                    <a:lstStyle/>
                    <a:p>
                      <a:pPr algn="ctr"/>
                      <a:r>
                        <a:rPr lang="ja-JP" altLang="en-US" sz="800" smtClean="0">
                          <a:solidFill>
                            <a:schemeClr val="bg1"/>
                          </a:solidFill>
                          <a:latin typeface="Meiryo UI" panose="020B0604030504040204" pitchFamily="50" charset="-128"/>
                          <a:ea typeface="Meiryo UI" panose="020B0604030504040204" pitchFamily="50" charset="-128"/>
                        </a:rPr>
                        <a:t>大体育室</a:t>
                      </a:r>
                      <a:endParaRPr lang="ja-JP" altLang="en-US" sz="800">
                        <a:solidFill>
                          <a:schemeClr val="bg1"/>
                        </a:solidFill>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CC">
                        <a:alpha val="85000"/>
                      </a:srgbClr>
                    </a:solidFill>
                  </a:tcPr>
                </a:tc>
                <a:tc>
                  <a:txBody>
                    <a:bodyPr/>
                    <a:lstStyle/>
                    <a:p>
                      <a:pPr algn="ctr"/>
                      <a:r>
                        <a:rPr lang="ja-JP" altLang="en-US" sz="800" smtClean="0">
                          <a:solidFill>
                            <a:schemeClr val="bg1"/>
                          </a:solidFill>
                          <a:latin typeface="Meiryo UI" panose="020B0604030504040204" pitchFamily="50" charset="-128"/>
                          <a:ea typeface="Meiryo UI" panose="020B0604030504040204" pitchFamily="50" charset="-128"/>
                        </a:rPr>
                        <a:t>小体育室</a:t>
                      </a:r>
                      <a:endParaRPr lang="ja-JP" altLang="en-US" sz="800">
                        <a:solidFill>
                          <a:schemeClr val="bg1"/>
                        </a:solidFill>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CC">
                        <a:alpha val="85000"/>
                      </a:srgbClr>
                    </a:solidFill>
                  </a:tcPr>
                </a:tc>
                <a:tc>
                  <a:txBody>
                    <a:bodyPr/>
                    <a:lstStyle/>
                    <a:p>
                      <a:pPr algn="ctr"/>
                      <a:r>
                        <a:rPr lang="ja-JP" altLang="en-US" sz="800" smtClean="0">
                          <a:solidFill>
                            <a:schemeClr val="bg1"/>
                          </a:solidFill>
                          <a:latin typeface="Meiryo UI" panose="020B0604030504040204" pitchFamily="50" charset="-128"/>
                          <a:ea typeface="Meiryo UI" panose="020B0604030504040204" pitchFamily="50" charset="-128"/>
                        </a:rPr>
                        <a:t>第</a:t>
                      </a:r>
                      <a:r>
                        <a:rPr lang="en-US" altLang="ja-JP" sz="800" smtClean="0">
                          <a:solidFill>
                            <a:schemeClr val="bg1"/>
                          </a:solidFill>
                          <a:latin typeface="Meiryo UI" panose="020B0604030504040204" pitchFamily="50" charset="-128"/>
                          <a:ea typeface="Meiryo UI" panose="020B0604030504040204" pitchFamily="50" charset="-128"/>
                        </a:rPr>
                        <a:t>1</a:t>
                      </a:r>
                      <a:r>
                        <a:rPr lang="ja-JP" altLang="en-US" sz="800" smtClean="0">
                          <a:solidFill>
                            <a:schemeClr val="bg1"/>
                          </a:solidFill>
                          <a:latin typeface="Meiryo UI" panose="020B0604030504040204" pitchFamily="50" charset="-128"/>
                          <a:ea typeface="Meiryo UI" panose="020B0604030504040204" pitchFamily="50" charset="-128"/>
                        </a:rPr>
                        <a:t>武道室</a:t>
                      </a:r>
                      <a:endParaRPr lang="ja-JP" altLang="en-US" sz="800">
                        <a:solidFill>
                          <a:schemeClr val="bg1"/>
                        </a:solidFill>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CC">
                        <a:alpha val="85000"/>
                      </a:srgbClr>
                    </a:solidFill>
                  </a:tcPr>
                </a:tc>
                <a:tc>
                  <a:txBody>
                    <a:bodyPr/>
                    <a:lstStyle/>
                    <a:p>
                      <a:pPr algn="ctr"/>
                      <a:r>
                        <a:rPr lang="ja-JP" altLang="en-US" sz="800" smtClean="0">
                          <a:solidFill>
                            <a:schemeClr val="bg1"/>
                          </a:solidFill>
                          <a:latin typeface="Meiryo UI" panose="020B0604030504040204" pitchFamily="50" charset="-128"/>
                          <a:ea typeface="Meiryo UI" panose="020B0604030504040204" pitchFamily="50" charset="-128"/>
                        </a:rPr>
                        <a:t>第</a:t>
                      </a:r>
                      <a:r>
                        <a:rPr lang="en-US" altLang="ja-JP" sz="800" smtClean="0">
                          <a:solidFill>
                            <a:schemeClr val="bg1"/>
                          </a:solidFill>
                          <a:latin typeface="Meiryo UI" panose="020B0604030504040204" pitchFamily="50" charset="-128"/>
                          <a:ea typeface="Meiryo UI" panose="020B0604030504040204" pitchFamily="50" charset="-128"/>
                        </a:rPr>
                        <a:t>2</a:t>
                      </a:r>
                      <a:r>
                        <a:rPr lang="ja-JP" altLang="en-US" sz="800" smtClean="0">
                          <a:solidFill>
                            <a:schemeClr val="bg1"/>
                          </a:solidFill>
                          <a:latin typeface="Meiryo UI" panose="020B0604030504040204" pitchFamily="50" charset="-128"/>
                          <a:ea typeface="Meiryo UI" panose="020B0604030504040204" pitchFamily="50" charset="-128"/>
                        </a:rPr>
                        <a:t>武道室</a:t>
                      </a:r>
                      <a:endParaRPr lang="ja-JP" altLang="en-US" sz="800">
                        <a:solidFill>
                          <a:schemeClr val="bg1"/>
                        </a:solidFill>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CC">
                        <a:alpha val="85000"/>
                      </a:srgbClr>
                    </a:solidFill>
                  </a:tcPr>
                </a:tc>
                <a:extLst>
                  <a:ext uri="{0D108BD9-81ED-4DB2-BD59-A6C34878D82A}">
                    <a16:rowId xmlns:a16="http://schemas.microsoft.com/office/drawing/2014/main" val="1598600973"/>
                  </a:ext>
                </a:extLst>
              </a:tr>
              <a:tr h="330591">
                <a:tc>
                  <a:txBody>
                    <a:bodyPr/>
                    <a:lstStyle/>
                    <a:p>
                      <a:pPr algn="ctr"/>
                      <a:r>
                        <a:rPr kumimoji="1" lang="ja-JP" altLang="en-US" sz="800" b="1" smtClean="0">
                          <a:solidFill>
                            <a:schemeClr val="tx1"/>
                          </a:solidFill>
                          <a:latin typeface="Meiryo UI" panose="020B0604030504040204" pitchFamily="50" charset="-128"/>
                          <a:ea typeface="Meiryo UI" panose="020B0604030504040204" pitchFamily="50" charset="-128"/>
                        </a:rPr>
                        <a:t>火曜日</a:t>
                      </a:r>
                      <a:endParaRPr kumimoji="1" lang="ja-JP" altLang="en-US" sz="800" b="1">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alpha val="70000"/>
                      </a:srgbClr>
                    </a:solidFill>
                  </a:tcPr>
                </a:tc>
                <a:tc>
                  <a:txBody>
                    <a:bodyPr/>
                    <a:lstStyle/>
                    <a:p>
                      <a:pPr algn="ctr"/>
                      <a:r>
                        <a:rPr kumimoji="1" lang="ja-JP" altLang="en-US" sz="800" smtClean="0">
                          <a:solidFill>
                            <a:schemeClr val="tx1"/>
                          </a:solidFill>
                          <a:latin typeface="Meiryo UI" panose="020B0604030504040204" pitchFamily="50" charset="-128"/>
                          <a:ea typeface="Meiryo UI" panose="020B0604030504040204" pitchFamily="50" charset="-128"/>
                        </a:rPr>
                        <a:t>エアロビクス（</a:t>
                      </a:r>
                      <a:r>
                        <a:rPr kumimoji="1" lang="en-US" altLang="ja-JP" sz="800" smtClean="0">
                          <a:solidFill>
                            <a:schemeClr val="tx1"/>
                          </a:solidFill>
                          <a:latin typeface="Meiryo UI" panose="020B0604030504040204" pitchFamily="50" charset="-128"/>
                          <a:ea typeface="Meiryo UI" panose="020B0604030504040204" pitchFamily="50" charset="-128"/>
                        </a:rPr>
                        <a:t>9:20</a:t>
                      </a:r>
                      <a:r>
                        <a:rPr kumimoji="1" lang="ja-JP" altLang="en-US" sz="800" smtClean="0">
                          <a:solidFill>
                            <a:schemeClr val="tx1"/>
                          </a:solidFill>
                          <a:latin typeface="Meiryo UI" panose="020B0604030504040204" pitchFamily="50" charset="-128"/>
                          <a:ea typeface="Meiryo UI" panose="020B0604030504040204" pitchFamily="50" charset="-128"/>
                        </a:rPr>
                        <a:t>）</a:t>
                      </a:r>
                      <a:endParaRPr kumimoji="1" lang="ja-JP" altLang="en-US" sz="80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alpha val="70000"/>
                      </a:srgbClr>
                    </a:solidFill>
                  </a:tcPr>
                </a:tc>
                <a:tc>
                  <a:txBody>
                    <a:bodyPr/>
                    <a:lstStyle/>
                    <a:p>
                      <a:pPr algn="ctr"/>
                      <a:r>
                        <a:rPr kumimoji="1" lang="ja-JP" altLang="en-US" sz="800" dirty="0" smtClean="0">
                          <a:solidFill>
                            <a:schemeClr val="tx1"/>
                          </a:solidFill>
                          <a:latin typeface="Meiryo UI" panose="020B0604030504040204" pitchFamily="50" charset="-128"/>
                          <a:ea typeface="Meiryo UI" panose="020B0604030504040204" pitchFamily="50" charset="-128"/>
                        </a:rPr>
                        <a:t>健康体操　</a:t>
                      </a:r>
                      <a:endParaRPr kumimoji="1" lang="en-US" altLang="ja-JP" sz="8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700" dirty="0" smtClean="0">
                          <a:solidFill>
                            <a:schemeClr val="tx1"/>
                          </a:solidFill>
                          <a:latin typeface="Meiryo UI" panose="020B0604030504040204" pitchFamily="50" charset="-128"/>
                          <a:ea typeface="Meiryo UI" panose="020B0604030504040204" pitchFamily="50" charset="-128"/>
                        </a:rPr>
                        <a:t>①</a:t>
                      </a:r>
                      <a:r>
                        <a:rPr kumimoji="1" lang="en-US" altLang="ja-JP" sz="700" dirty="0" smtClean="0">
                          <a:solidFill>
                            <a:schemeClr val="tx1"/>
                          </a:solidFill>
                          <a:latin typeface="Meiryo UI" panose="020B0604030504040204" pitchFamily="50" charset="-128"/>
                          <a:ea typeface="Meiryo UI" panose="020B0604030504040204" pitchFamily="50" charset="-128"/>
                        </a:rPr>
                        <a:t>13:20</a:t>
                      </a:r>
                      <a:r>
                        <a:rPr kumimoji="1" lang="ja-JP" altLang="en-US" sz="700" dirty="0" smtClean="0">
                          <a:solidFill>
                            <a:schemeClr val="tx1"/>
                          </a:solidFill>
                          <a:latin typeface="Meiryo UI" panose="020B0604030504040204" pitchFamily="50" charset="-128"/>
                          <a:ea typeface="Meiryo UI" panose="020B0604030504040204" pitchFamily="50" charset="-128"/>
                        </a:rPr>
                        <a:t>②</a:t>
                      </a:r>
                      <a:r>
                        <a:rPr kumimoji="1" lang="en-US" altLang="ja-JP" sz="700" dirty="0" smtClean="0">
                          <a:solidFill>
                            <a:schemeClr val="tx1"/>
                          </a:solidFill>
                          <a:latin typeface="Meiryo UI" panose="020B0604030504040204" pitchFamily="50" charset="-128"/>
                          <a:ea typeface="Meiryo UI" panose="020B0604030504040204" pitchFamily="50" charset="-128"/>
                        </a:rPr>
                        <a:t>14:20</a:t>
                      </a:r>
                      <a:r>
                        <a:rPr kumimoji="1" lang="ja-JP" altLang="en-US" sz="700" dirty="0" smtClean="0">
                          <a:solidFill>
                            <a:schemeClr val="tx1"/>
                          </a:solidFill>
                          <a:latin typeface="Meiryo UI" panose="020B0604030504040204" pitchFamily="50" charset="-128"/>
                          <a:ea typeface="Meiryo UI" panose="020B0604030504040204" pitchFamily="50" charset="-128"/>
                        </a:rPr>
                        <a:t>③</a:t>
                      </a:r>
                      <a:r>
                        <a:rPr kumimoji="1" lang="en-US" altLang="ja-JP" sz="700" dirty="0" smtClean="0">
                          <a:solidFill>
                            <a:schemeClr val="tx1"/>
                          </a:solidFill>
                          <a:latin typeface="Meiryo UI" panose="020B0604030504040204" pitchFamily="50" charset="-128"/>
                          <a:ea typeface="Meiryo UI" panose="020B0604030504040204" pitchFamily="50" charset="-128"/>
                        </a:rPr>
                        <a:t>15:20</a:t>
                      </a:r>
                      <a:endParaRPr kumimoji="1" lang="ja-JP" altLang="en-US" sz="70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alpha val="70000"/>
                      </a:srgbClr>
                    </a:solidFill>
                  </a:tcPr>
                </a:tc>
                <a:tc>
                  <a:txBody>
                    <a:body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alpha val="70000"/>
                      </a:srgbClr>
                    </a:solidFill>
                  </a:tcPr>
                </a:tc>
                <a:tc>
                  <a:txBody>
                    <a:body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alpha val="70000"/>
                      </a:srgbClr>
                    </a:solidFill>
                  </a:tcPr>
                </a:tc>
                <a:extLst>
                  <a:ext uri="{0D108BD9-81ED-4DB2-BD59-A6C34878D82A}">
                    <a16:rowId xmlns:a16="http://schemas.microsoft.com/office/drawing/2014/main" val="1093320454"/>
                  </a:ext>
                </a:extLst>
              </a:tr>
              <a:tr h="443132">
                <a:tc>
                  <a:txBody>
                    <a:bodyPr/>
                    <a:lstStyle/>
                    <a:p>
                      <a:pPr algn="ctr"/>
                      <a:r>
                        <a:rPr kumimoji="1" lang="ja-JP" altLang="en-US" sz="800" b="1" smtClean="0">
                          <a:solidFill>
                            <a:schemeClr val="tx1"/>
                          </a:solidFill>
                          <a:latin typeface="Meiryo UI" panose="020B0604030504040204" pitchFamily="50" charset="-128"/>
                          <a:ea typeface="Meiryo UI" panose="020B0604030504040204" pitchFamily="50" charset="-128"/>
                        </a:rPr>
                        <a:t>水曜日</a:t>
                      </a:r>
                      <a:endParaRPr kumimoji="1" lang="ja-JP" altLang="en-US" sz="800" b="1">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FF">
                        <a:alpha val="70000"/>
                      </a:srgbClr>
                    </a:solidFill>
                  </a:tcPr>
                </a:tc>
                <a:tc>
                  <a:txBody>
                    <a:bodyPr/>
                    <a:lstStyle/>
                    <a:p>
                      <a:pPr algn="ctr"/>
                      <a:r>
                        <a:rPr kumimoji="1" lang="ja-JP" altLang="en-US" sz="800" dirty="0" smtClean="0">
                          <a:solidFill>
                            <a:schemeClr val="tx1"/>
                          </a:solidFill>
                          <a:latin typeface="Meiryo UI" panose="020B0604030504040204" pitchFamily="50" charset="-128"/>
                          <a:ea typeface="Meiryo UI" panose="020B0604030504040204" pitchFamily="50" charset="-128"/>
                        </a:rPr>
                        <a:t>バドミントン</a:t>
                      </a:r>
                      <a:endParaRPr kumimoji="1" lang="en-US" altLang="ja-JP" sz="8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700" dirty="0" smtClean="0">
                          <a:solidFill>
                            <a:schemeClr val="tx1"/>
                          </a:solidFill>
                          <a:latin typeface="Meiryo UI" panose="020B0604030504040204" pitchFamily="50" charset="-128"/>
                          <a:ea typeface="Meiryo UI" panose="020B0604030504040204" pitchFamily="50" charset="-128"/>
                        </a:rPr>
                        <a:t>①</a:t>
                      </a:r>
                      <a:r>
                        <a:rPr kumimoji="1" lang="en-US" altLang="ja-JP" sz="700" dirty="0" smtClean="0">
                          <a:solidFill>
                            <a:schemeClr val="tx1"/>
                          </a:solidFill>
                          <a:latin typeface="Meiryo UI" panose="020B0604030504040204" pitchFamily="50" charset="-128"/>
                          <a:ea typeface="Meiryo UI" panose="020B0604030504040204" pitchFamily="50" charset="-128"/>
                        </a:rPr>
                        <a:t>9:00</a:t>
                      </a:r>
                      <a:r>
                        <a:rPr kumimoji="1" lang="ja-JP" altLang="en-US" sz="700" dirty="0" smtClean="0">
                          <a:solidFill>
                            <a:schemeClr val="tx1"/>
                          </a:solidFill>
                          <a:latin typeface="Meiryo UI" panose="020B0604030504040204" pitchFamily="50" charset="-128"/>
                          <a:ea typeface="Meiryo UI" panose="020B0604030504040204" pitchFamily="50" charset="-128"/>
                        </a:rPr>
                        <a:t>②</a:t>
                      </a:r>
                      <a:r>
                        <a:rPr kumimoji="1" lang="en-US" altLang="ja-JP" sz="700" dirty="0" smtClean="0">
                          <a:solidFill>
                            <a:schemeClr val="tx1"/>
                          </a:solidFill>
                          <a:latin typeface="Meiryo UI" panose="020B0604030504040204" pitchFamily="50" charset="-128"/>
                          <a:ea typeface="Meiryo UI" panose="020B0604030504040204" pitchFamily="50" charset="-128"/>
                        </a:rPr>
                        <a:t>12:10</a:t>
                      </a:r>
                      <a:r>
                        <a:rPr kumimoji="1" lang="ja-JP" altLang="en-US" sz="700" dirty="0" smtClean="0">
                          <a:solidFill>
                            <a:schemeClr val="tx1"/>
                          </a:solidFill>
                          <a:latin typeface="Meiryo UI" panose="020B0604030504040204" pitchFamily="50" charset="-128"/>
                          <a:ea typeface="Meiryo UI" panose="020B0604030504040204" pitchFamily="50" charset="-128"/>
                        </a:rPr>
                        <a:t>③</a:t>
                      </a:r>
                      <a:r>
                        <a:rPr kumimoji="1" lang="en-US" altLang="ja-JP" sz="700" dirty="0" smtClean="0">
                          <a:solidFill>
                            <a:schemeClr val="tx1"/>
                          </a:solidFill>
                          <a:latin typeface="Meiryo UI" panose="020B0604030504040204" pitchFamily="50" charset="-128"/>
                          <a:ea typeface="Meiryo UI" panose="020B0604030504040204" pitchFamily="50" charset="-128"/>
                        </a:rPr>
                        <a:t>15:20</a:t>
                      </a:r>
                      <a:r>
                        <a:rPr kumimoji="1" lang="ja-JP" altLang="en-US" sz="700" dirty="0" smtClean="0">
                          <a:solidFill>
                            <a:schemeClr val="tx1"/>
                          </a:solidFill>
                          <a:latin typeface="Meiryo UI" panose="020B0604030504040204" pitchFamily="50" charset="-128"/>
                          <a:ea typeface="Meiryo UI" panose="020B0604030504040204" pitchFamily="50" charset="-128"/>
                        </a:rPr>
                        <a:t>④</a:t>
                      </a:r>
                      <a:r>
                        <a:rPr kumimoji="1" lang="en-US" altLang="ja-JP" sz="700" dirty="0" smtClean="0">
                          <a:solidFill>
                            <a:schemeClr val="tx1"/>
                          </a:solidFill>
                          <a:latin typeface="Meiryo UI" panose="020B0604030504040204" pitchFamily="50" charset="-128"/>
                          <a:ea typeface="Meiryo UI" panose="020B0604030504040204" pitchFamily="50" charset="-128"/>
                        </a:rPr>
                        <a:t>18:30</a:t>
                      </a:r>
                      <a:endParaRPr kumimoji="1" lang="ja-JP" altLang="en-US" sz="70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FF">
                        <a:alpha val="70000"/>
                      </a:srgbClr>
                    </a:solidFill>
                  </a:tcPr>
                </a:tc>
                <a:tc>
                  <a:txBody>
                    <a:bodyPr/>
                    <a:lstStyle/>
                    <a:p>
                      <a:pPr algn="ct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FF">
                        <a:alpha val="70000"/>
                      </a:srgbClr>
                    </a:solidFill>
                  </a:tcPr>
                </a:tc>
                <a:tc>
                  <a:txBody>
                    <a:bodyPr/>
                    <a:lstStyle/>
                    <a:p>
                      <a:pPr algn="ctr"/>
                      <a:r>
                        <a:rPr kumimoji="1" lang="ja-JP" altLang="en-US" sz="800" smtClean="0">
                          <a:solidFill>
                            <a:schemeClr val="tx1"/>
                          </a:solidFill>
                          <a:latin typeface="Meiryo UI" panose="020B0604030504040204" pitchFamily="50" charset="-128"/>
                          <a:ea typeface="Meiryo UI" panose="020B0604030504040204" pitchFamily="50" charset="-128"/>
                        </a:rPr>
                        <a:t>空手</a:t>
                      </a:r>
                      <a:r>
                        <a:rPr kumimoji="1" lang="ja-JP" altLang="en-US" sz="700" smtClean="0">
                          <a:solidFill>
                            <a:schemeClr val="tx1"/>
                          </a:solidFill>
                          <a:latin typeface="Meiryo UI" panose="020B0604030504040204" pitchFamily="50" charset="-128"/>
                          <a:ea typeface="Meiryo UI" panose="020B0604030504040204" pitchFamily="50" charset="-128"/>
                        </a:rPr>
                        <a:t>（</a:t>
                      </a:r>
                      <a:r>
                        <a:rPr kumimoji="1" lang="en-US" altLang="ja-JP" sz="700" smtClean="0">
                          <a:solidFill>
                            <a:schemeClr val="tx1"/>
                          </a:solidFill>
                          <a:latin typeface="Meiryo UI" panose="020B0604030504040204" pitchFamily="50" charset="-128"/>
                          <a:ea typeface="Meiryo UI" panose="020B0604030504040204" pitchFamily="50" charset="-128"/>
                        </a:rPr>
                        <a:t>19:00</a:t>
                      </a:r>
                      <a:r>
                        <a:rPr kumimoji="1" lang="ja-JP" altLang="en-US" sz="700" smtClean="0">
                          <a:solidFill>
                            <a:schemeClr val="tx1"/>
                          </a:solidFill>
                          <a:latin typeface="Meiryo UI" panose="020B0604030504040204" pitchFamily="50" charset="-128"/>
                          <a:ea typeface="Meiryo UI" panose="020B0604030504040204" pitchFamily="50" charset="-128"/>
                        </a:rPr>
                        <a:t>）</a:t>
                      </a:r>
                      <a:endParaRPr kumimoji="1" lang="ja-JP" altLang="en-US" sz="80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FF">
                        <a:alpha val="70000"/>
                      </a:srgbClr>
                    </a:solidFill>
                  </a:tcPr>
                </a:tc>
                <a:tc>
                  <a:txBody>
                    <a:body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FF">
                        <a:alpha val="70000"/>
                      </a:srgbClr>
                    </a:solidFill>
                  </a:tcPr>
                </a:tc>
                <a:extLst>
                  <a:ext uri="{0D108BD9-81ED-4DB2-BD59-A6C34878D82A}">
                    <a16:rowId xmlns:a16="http://schemas.microsoft.com/office/drawing/2014/main" val="3750917121"/>
                  </a:ext>
                </a:extLst>
              </a:tr>
              <a:tr h="443132">
                <a:tc>
                  <a:txBody>
                    <a:bodyPr/>
                    <a:lstStyle/>
                    <a:p>
                      <a:pPr algn="ctr"/>
                      <a:r>
                        <a:rPr kumimoji="1" lang="ja-JP" altLang="en-US" sz="800" b="1" smtClean="0">
                          <a:solidFill>
                            <a:schemeClr val="tx1"/>
                          </a:solidFill>
                          <a:latin typeface="Meiryo UI" panose="020B0604030504040204" pitchFamily="50" charset="-128"/>
                          <a:ea typeface="Meiryo UI" panose="020B0604030504040204" pitchFamily="50" charset="-128"/>
                        </a:rPr>
                        <a:t>木曜日</a:t>
                      </a:r>
                      <a:endParaRPr kumimoji="1" lang="ja-JP" altLang="en-US" sz="800" b="1">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CC">
                        <a:alpha val="70000"/>
                      </a:srgbClr>
                    </a:solidFill>
                  </a:tcPr>
                </a:tc>
                <a:tc>
                  <a:txBody>
                    <a:bodyPr/>
                    <a:lstStyle/>
                    <a:p>
                      <a:pPr algn="ctr"/>
                      <a:r>
                        <a:rPr kumimoji="1" lang="ja-JP" altLang="en-US" sz="800" smtClean="0">
                          <a:solidFill>
                            <a:schemeClr val="tx1"/>
                          </a:solidFill>
                          <a:latin typeface="Meiryo UI" panose="020B0604030504040204" pitchFamily="50" charset="-128"/>
                          <a:ea typeface="Meiryo UI" panose="020B0604030504040204" pitchFamily="50" charset="-128"/>
                        </a:rPr>
                        <a:t>卓球　</a:t>
                      </a:r>
                      <a:endParaRPr kumimoji="1" lang="en-US" altLang="ja-JP" sz="800" smtClean="0">
                        <a:solidFill>
                          <a:schemeClr val="tx1"/>
                        </a:solidFill>
                        <a:latin typeface="Meiryo UI" panose="020B0604030504040204" pitchFamily="50" charset="-128"/>
                        <a:ea typeface="Meiryo UI" panose="020B0604030504040204" pitchFamily="50" charset="-128"/>
                      </a:endParaRPr>
                    </a:p>
                    <a:p>
                      <a:pPr algn="ctr"/>
                      <a:r>
                        <a:rPr kumimoji="1" lang="ja-JP" altLang="en-US" sz="700" smtClean="0">
                          <a:solidFill>
                            <a:schemeClr val="tx1"/>
                          </a:solidFill>
                          <a:latin typeface="Meiryo UI" panose="020B0604030504040204" pitchFamily="50" charset="-128"/>
                          <a:ea typeface="Meiryo UI" panose="020B0604030504040204" pitchFamily="50" charset="-128"/>
                        </a:rPr>
                        <a:t>①</a:t>
                      </a:r>
                      <a:r>
                        <a:rPr kumimoji="1" lang="en-US" altLang="ja-JP" sz="700" smtClean="0">
                          <a:solidFill>
                            <a:schemeClr val="tx1"/>
                          </a:solidFill>
                          <a:latin typeface="Meiryo UI" panose="020B0604030504040204" pitchFamily="50" charset="-128"/>
                          <a:ea typeface="Meiryo UI" panose="020B0604030504040204" pitchFamily="50" charset="-128"/>
                        </a:rPr>
                        <a:t>9:00</a:t>
                      </a:r>
                      <a:r>
                        <a:rPr kumimoji="1" lang="ja-JP" altLang="en-US" sz="700" smtClean="0">
                          <a:solidFill>
                            <a:schemeClr val="tx1"/>
                          </a:solidFill>
                          <a:latin typeface="Meiryo UI" panose="020B0604030504040204" pitchFamily="50" charset="-128"/>
                          <a:ea typeface="Meiryo UI" panose="020B0604030504040204" pitchFamily="50" charset="-128"/>
                        </a:rPr>
                        <a:t>②</a:t>
                      </a:r>
                      <a:r>
                        <a:rPr kumimoji="1" lang="en-US" altLang="ja-JP" sz="700" smtClean="0">
                          <a:solidFill>
                            <a:schemeClr val="tx1"/>
                          </a:solidFill>
                          <a:latin typeface="Meiryo UI" panose="020B0604030504040204" pitchFamily="50" charset="-128"/>
                          <a:ea typeface="Meiryo UI" panose="020B0604030504040204" pitchFamily="50" charset="-128"/>
                        </a:rPr>
                        <a:t>12:10</a:t>
                      </a:r>
                      <a:r>
                        <a:rPr kumimoji="1" lang="ja-JP" altLang="en-US" sz="700" smtClean="0">
                          <a:solidFill>
                            <a:schemeClr val="tx1"/>
                          </a:solidFill>
                          <a:latin typeface="Meiryo UI" panose="020B0604030504040204" pitchFamily="50" charset="-128"/>
                          <a:ea typeface="Meiryo UI" panose="020B0604030504040204" pitchFamily="50" charset="-128"/>
                        </a:rPr>
                        <a:t>③</a:t>
                      </a:r>
                      <a:r>
                        <a:rPr kumimoji="1" lang="en-US" altLang="ja-JP" sz="700" smtClean="0">
                          <a:solidFill>
                            <a:schemeClr val="tx1"/>
                          </a:solidFill>
                          <a:latin typeface="Meiryo UI" panose="020B0604030504040204" pitchFamily="50" charset="-128"/>
                          <a:ea typeface="Meiryo UI" panose="020B0604030504040204" pitchFamily="50" charset="-128"/>
                        </a:rPr>
                        <a:t>15:20</a:t>
                      </a:r>
                      <a:r>
                        <a:rPr kumimoji="1" lang="ja-JP" altLang="en-US" sz="700" smtClean="0">
                          <a:solidFill>
                            <a:schemeClr val="tx1"/>
                          </a:solidFill>
                          <a:latin typeface="Meiryo UI" panose="020B0604030504040204" pitchFamily="50" charset="-128"/>
                          <a:ea typeface="Meiryo UI" panose="020B0604030504040204" pitchFamily="50" charset="-128"/>
                        </a:rPr>
                        <a:t>④</a:t>
                      </a:r>
                      <a:r>
                        <a:rPr kumimoji="1" lang="en-US" altLang="ja-JP" sz="700" smtClean="0">
                          <a:solidFill>
                            <a:schemeClr val="tx1"/>
                          </a:solidFill>
                          <a:latin typeface="Meiryo UI" panose="020B0604030504040204" pitchFamily="50" charset="-128"/>
                          <a:ea typeface="Meiryo UI" panose="020B0604030504040204" pitchFamily="50" charset="-128"/>
                        </a:rPr>
                        <a:t>18:30</a:t>
                      </a:r>
                      <a:endParaRPr kumimoji="1" lang="ja-JP" altLang="en-US" sz="70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CC">
                        <a:alpha val="70000"/>
                      </a:srgbClr>
                    </a:solidFill>
                  </a:tcPr>
                </a:tc>
                <a:tc>
                  <a:txBody>
                    <a:body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CC">
                        <a:alpha val="70000"/>
                      </a:srgbClr>
                    </a:solidFill>
                  </a:tcPr>
                </a:tc>
                <a:tc>
                  <a:txBody>
                    <a:bodyPr/>
                    <a:lstStyle/>
                    <a:p>
                      <a:pPr algn="ctr"/>
                      <a:r>
                        <a:rPr kumimoji="1" lang="ja-JP" altLang="en-US" sz="800" smtClean="0">
                          <a:solidFill>
                            <a:schemeClr val="tx1"/>
                          </a:solidFill>
                          <a:latin typeface="Meiryo UI" panose="020B0604030504040204" pitchFamily="50" charset="-128"/>
                          <a:ea typeface="Meiryo UI" panose="020B0604030504040204" pitchFamily="50" charset="-128"/>
                        </a:rPr>
                        <a:t>剣道</a:t>
                      </a:r>
                      <a:r>
                        <a:rPr kumimoji="1" lang="ja-JP" altLang="en-US" sz="700" smtClean="0">
                          <a:solidFill>
                            <a:schemeClr val="tx1"/>
                          </a:solidFill>
                          <a:latin typeface="Meiryo UI" panose="020B0604030504040204" pitchFamily="50" charset="-128"/>
                          <a:ea typeface="Meiryo UI" panose="020B0604030504040204" pitchFamily="50" charset="-128"/>
                        </a:rPr>
                        <a:t>（</a:t>
                      </a:r>
                      <a:r>
                        <a:rPr kumimoji="1" lang="en-US" altLang="ja-JP" sz="700" smtClean="0">
                          <a:solidFill>
                            <a:schemeClr val="tx1"/>
                          </a:solidFill>
                          <a:latin typeface="Meiryo UI" panose="020B0604030504040204" pitchFamily="50" charset="-128"/>
                          <a:ea typeface="Meiryo UI" panose="020B0604030504040204" pitchFamily="50" charset="-128"/>
                        </a:rPr>
                        <a:t>18:30</a:t>
                      </a:r>
                      <a:r>
                        <a:rPr kumimoji="1" lang="ja-JP" altLang="en-US" sz="700" smtClean="0">
                          <a:solidFill>
                            <a:schemeClr val="tx1"/>
                          </a:solidFill>
                          <a:latin typeface="Meiryo UI" panose="020B0604030504040204" pitchFamily="50" charset="-128"/>
                          <a:ea typeface="Meiryo UI" panose="020B0604030504040204" pitchFamily="50" charset="-128"/>
                        </a:rPr>
                        <a:t>）</a:t>
                      </a:r>
                      <a:endParaRPr kumimoji="1" lang="ja-JP" altLang="en-US" sz="80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CC">
                        <a:alpha val="70000"/>
                      </a:srgbClr>
                    </a:solidFill>
                  </a:tcPr>
                </a:tc>
                <a:tc>
                  <a:txBody>
                    <a:body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CC">
                        <a:alpha val="70000"/>
                      </a:srgbClr>
                    </a:solidFill>
                  </a:tcPr>
                </a:tc>
                <a:extLst>
                  <a:ext uri="{0D108BD9-81ED-4DB2-BD59-A6C34878D82A}">
                    <a16:rowId xmlns:a16="http://schemas.microsoft.com/office/drawing/2014/main" val="787755214"/>
                  </a:ext>
                </a:extLst>
              </a:tr>
              <a:tr h="344658">
                <a:tc>
                  <a:txBody>
                    <a:bodyPr/>
                    <a:lstStyle/>
                    <a:p>
                      <a:pPr algn="ctr"/>
                      <a:r>
                        <a:rPr kumimoji="1" lang="ja-JP" altLang="en-US" sz="800" b="1" smtClean="0">
                          <a:solidFill>
                            <a:schemeClr val="tx1"/>
                          </a:solidFill>
                          <a:latin typeface="Meiryo UI" panose="020B0604030504040204" pitchFamily="50" charset="-128"/>
                          <a:ea typeface="Meiryo UI" panose="020B0604030504040204" pitchFamily="50" charset="-128"/>
                        </a:rPr>
                        <a:t>金曜日</a:t>
                      </a:r>
                      <a:endParaRPr kumimoji="1" lang="ja-JP" altLang="en-US" sz="800" b="1">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alpha val="70000"/>
                      </a:srgbClr>
                    </a:solidFill>
                  </a:tcPr>
                </a:tc>
                <a:tc>
                  <a:txBody>
                    <a:bodyPr/>
                    <a:lstStyle/>
                    <a:p>
                      <a:pPr algn="ctr"/>
                      <a:r>
                        <a:rPr kumimoji="1" lang="ja-JP" altLang="en-US" sz="800" smtClean="0">
                          <a:solidFill>
                            <a:schemeClr val="tx1"/>
                          </a:solidFill>
                          <a:latin typeface="Meiryo UI" panose="020B0604030504040204" pitchFamily="50" charset="-128"/>
                          <a:ea typeface="Meiryo UI" panose="020B0604030504040204" pitchFamily="50" charset="-128"/>
                        </a:rPr>
                        <a:t>エアロビクス（</a:t>
                      </a:r>
                      <a:r>
                        <a:rPr kumimoji="1" lang="en-US" altLang="ja-JP" sz="800" smtClean="0">
                          <a:solidFill>
                            <a:schemeClr val="tx1"/>
                          </a:solidFill>
                          <a:latin typeface="Meiryo UI" panose="020B0604030504040204" pitchFamily="50" charset="-128"/>
                          <a:ea typeface="Meiryo UI" panose="020B0604030504040204" pitchFamily="50" charset="-128"/>
                        </a:rPr>
                        <a:t>9:20</a:t>
                      </a:r>
                      <a:r>
                        <a:rPr kumimoji="1" lang="ja-JP" altLang="en-US" sz="800" smtClean="0">
                          <a:solidFill>
                            <a:schemeClr val="tx1"/>
                          </a:solidFill>
                          <a:latin typeface="Meiryo UI" panose="020B0604030504040204" pitchFamily="50" charset="-128"/>
                          <a:ea typeface="Meiryo UI" panose="020B0604030504040204" pitchFamily="50" charset="-128"/>
                        </a:rPr>
                        <a:t>）</a:t>
                      </a:r>
                      <a:endParaRPr kumimoji="1" lang="ja-JP" altLang="en-US" sz="80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alpha val="70000"/>
                      </a:srgbClr>
                    </a:solidFill>
                  </a:tcPr>
                </a:tc>
                <a:tc>
                  <a:txBody>
                    <a:bodyPr/>
                    <a:lstStyle/>
                    <a:p>
                      <a:pPr algn="ctr"/>
                      <a:r>
                        <a:rPr kumimoji="1" lang="ja-JP" altLang="en-US" sz="800" smtClean="0">
                          <a:solidFill>
                            <a:schemeClr val="tx1"/>
                          </a:solidFill>
                          <a:latin typeface="Meiryo UI" panose="020B0604030504040204" pitchFamily="50" charset="-128"/>
                          <a:ea typeface="Meiryo UI" panose="020B0604030504040204" pitchFamily="50" charset="-128"/>
                        </a:rPr>
                        <a:t>ボディコンバットテック</a:t>
                      </a:r>
                      <a:r>
                        <a:rPr kumimoji="1" lang="en-US" altLang="ja-JP" sz="700" smtClean="0">
                          <a:solidFill>
                            <a:schemeClr val="tx1"/>
                          </a:solidFill>
                          <a:latin typeface="Meiryo UI" panose="020B0604030504040204" pitchFamily="50" charset="-128"/>
                          <a:ea typeface="Meiryo UI" panose="020B0604030504040204" pitchFamily="50" charset="-128"/>
                        </a:rPr>
                        <a:t>(19:30)</a:t>
                      </a:r>
                    </a:p>
                    <a:p>
                      <a:pPr algn="ctr"/>
                      <a:r>
                        <a:rPr kumimoji="1" lang="ja-JP" altLang="en-US" sz="800" smtClean="0">
                          <a:solidFill>
                            <a:schemeClr val="tx1"/>
                          </a:solidFill>
                          <a:latin typeface="Meiryo UI" panose="020B0604030504040204" pitchFamily="50" charset="-128"/>
                          <a:ea typeface="Meiryo UI" panose="020B0604030504040204" pitchFamily="50" charset="-128"/>
                        </a:rPr>
                        <a:t>ボディコンバット</a:t>
                      </a:r>
                      <a:r>
                        <a:rPr kumimoji="1" lang="ja-JP" altLang="en-US" sz="700" smtClean="0">
                          <a:solidFill>
                            <a:schemeClr val="tx1"/>
                          </a:solidFill>
                          <a:latin typeface="Meiryo UI" panose="020B0604030504040204" pitchFamily="50" charset="-128"/>
                          <a:ea typeface="Meiryo UI" panose="020B0604030504040204" pitchFamily="50" charset="-128"/>
                        </a:rPr>
                        <a:t>（</a:t>
                      </a:r>
                      <a:r>
                        <a:rPr kumimoji="1" lang="en-US" altLang="ja-JP" sz="700" smtClean="0">
                          <a:solidFill>
                            <a:schemeClr val="tx1"/>
                          </a:solidFill>
                          <a:latin typeface="Meiryo UI" panose="020B0604030504040204" pitchFamily="50" charset="-128"/>
                          <a:ea typeface="Meiryo UI" panose="020B0604030504040204" pitchFamily="50" charset="-128"/>
                        </a:rPr>
                        <a:t>19:45</a:t>
                      </a:r>
                      <a:r>
                        <a:rPr kumimoji="1" lang="ja-JP" altLang="en-US" sz="700" smtClean="0">
                          <a:solidFill>
                            <a:schemeClr val="tx1"/>
                          </a:solidFill>
                          <a:latin typeface="Meiryo UI" panose="020B0604030504040204" pitchFamily="50" charset="-128"/>
                          <a:ea typeface="Meiryo UI" panose="020B0604030504040204" pitchFamily="50" charset="-128"/>
                        </a:rPr>
                        <a:t>）</a:t>
                      </a:r>
                      <a:endParaRPr kumimoji="1" lang="ja-JP" altLang="en-US" sz="80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alpha val="70000"/>
                      </a:srgbClr>
                    </a:solidFill>
                  </a:tcPr>
                </a:tc>
                <a:tc>
                  <a:txBody>
                    <a:bodyPr/>
                    <a:lstStyle/>
                    <a:p>
                      <a:pPr algn="ct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alpha val="70000"/>
                      </a:srgbClr>
                    </a:solidFill>
                  </a:tcPr>
                </a:tc>
                <a:tc>
                  <a:txBody>
                    <a:bodyPr/>
                    <a:lstStyle/>
                    <a:p>
                      <a:pPr algn="ctr"/>
                      <a:r>
                        <a:rPr kumimoji="1" lang="ja-JP" altLang="en-US" sz="800" smtClean="0">
                          <a:solidFill>
                            <a:schemeClr val="tx1"/>
                          </a:solidFill>
                          <a:latin typeface="Meiryo UI" panose="020B0604030504040204" pitchFamily="50" charset="-128"/>
                          <a:ea typeface="Meiryo UI" panose="020B0604030504040204" pitchFamily="50" charset="-128"/>
                        </a:rPr>
                        <a:t>ヨガ　</a:t>
                      </a:r>
                      <a:r>
                        <a:rPr kumimoji="1" lang="ja-JP" altLang="en-US" sz="700" smtClean="0">
                          <a:solidFill>
                            <a:schemeClr val="tx1"/>
                          </a:solidFill>
                          <a:latin typeface="Meiryo UI" panose="020B0604030504040204" pitchFamily="50" charset="-128"/>
                          <a:ea typeface="Meiryo UI" panose="020B0604030504040204" pitchFamily="50" charset="-128"/>
                        </a:rPr>
                        <a:t>①</a:t>
                      </a:r>
                      <a:r>
                        <a:rPr kumimoji="1" lang="en-US" altLang="ja-JP" sz="700" smtClean="0">
                          <a:solidFill>
                            <a:schemeClr val="tx1"/>
                          </a:solidFill>
                          <a:latin typeface="Meiryo UI" panose="020B0604030504040204" pitchFamily="50" charset="-128"/>
                          <a:ea typeface="Meiryo UI" panose="020B0604030504040204" pitchFamily="50" charset="-128"/>
                        </a:rPr>
                        <a:t>13:45</a:t>
                      </a:r>
                      <a:r>
                        <a:rPr kumimoji="1" lang="ja-JP" altLang="en-US" sz="700" smtClean="0">
                          <a:solidFill>
                            <a:schemeClr val="tx1"/>
                          </a:solidFill>
                          <a:latin typeface="Meiryo UI" panose="020B0604030504040204" pitchFamily="50" charset="-128"/>
                          <a:ea typeface="Meiryo UI" panose="020B0604030504040204" pitchFamily="50" charset="-128"/>
                        </a:rPr>
                        <a:t>　②</a:t>
                      </a:r>
                      <a:r>
                        <a:rPr kumimoji="1" lang="en-US" altLang="ja-JP" sz="700" smtClean="0">
                          <a:solidFill>
                            <a:schemeClr val="tx1"/>
                          </a:solidFill>
                          <a:latin typeface="Meiryo UI" panose="020B0604030504040204" pitchFamily="50" charset="-128"/>
                          <a:ea typeface="Meiryo UI" panose="020B0604030504040204" pitchFamily="50" charset="-128"/>
                        </a:rPr>
                        <a:t>15:20</a:t>
                      </a:r>
                      <a:endParaRPr kumimoji="1" lang="ja-JP" altLang="en-US" sz="70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alpha val="70000"/>
                      </a:srgbClr>
                    </a:solidFill>
                  </a:tcPr>
                </a:tc>
                <a:extLst>
                  <a:ext uri="{0D108BD9-81ED-4DB2-BD59-A6C34878D82A}">
                    <a16:rowId xmlns:a16="http://schemas.microsoft.com/office/drawing/2014/main" val="2726983059"/>
                  </a:ext>
                </a:extLst>
              </a:tr>
              <a:tr h="330591">
                <a:tc>
                  <a:txBody>
                    <a:bodyPr/>
                    <a:lstStyle/>
                    <a:p>
                      <a:pPr algn="ctr"/>
                      <a:r>
                        <a:rPr kumimoji="1" lang="ja-JP" altLang="en-US" sz="800" b="1" smtClean="0">
                          <a:solidFill>
                            <a:schemeClr val="tx1"/>
                          </a:solidFill>
                          <a:latin typeface="Meiryo UI" panose="020B0604030504040204" pitchFamily="50" charset="-128"/>
                          <a:ea typeface="Meiryo UI" panose="020B0604030504040204" pitchFamily="50" charset="-128"/>
                        </a:rPr>
                        <a:t>土曜日</a:t>
                      </a:r>
                      <a:endParaRPr kumimoji="1" lang="ja-JP" altLang="en-US" sz="800" b="1">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70000"/>
                      </a:srgbClr>
                    </a:solidFill>
                  </a:tcPr>
                </a:tc>
                <a:tc>
                  <a:txBody>
                    <a:body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70000"/>
                      </a:srgbClr>
                    </a:solidFill>
                  </a:tcPr>
                </a:tc>
                <a:tc>
                  <a:txBody>
                    <a:bodyPr/>
                    <a:lstStyle/>
                    <a:p>
                      <a:pPr algn="ctr"/>
                      <a:r>
                        <a:rPr kumimoji="1" lang="ja-JP" altLang="en-US" sz="800" smtClean="0">
                          <a:solidFill>
                            <a:schemeClr val="tx1"/>
                          </a:solidFill>
                          <a:latin typeface="Meiryo UI" panose="020B0604030504040204" pitchFamily="50" charset="-128"/>
                          <a:ea typeface="Meiryo UI" panose="020B0604030504040204" pitchFamily="50" charset="-128"/>
                        </a:rPr>
                        <a:t>マット運動</a:t>
                      </a:r>
                      <a:r>
                        <a:rPr kumimoji="1" lang="ja-JP" altLang="en-US" sz="700" smtClean="0">
                          <a:solidFill>
                            <a:schemeClr val="tx1"/>
                          </a:solidFill>
                          <a:latin typeface="Meiryo UI" panose="020B0604030504040204" pitchFamily="50" charset="-128"/>
                          <a:ea typeface="Meiryo UI" panose="020B0604030504040204" pitchFamily="50" charset="-128"/>
                        </a:rPr>
                        <a:t>（</a:t>
                      </a:r>
                      <a:r>
                        <a:rPr kumimoji="1" lang="en-US" altLang="ja-JP" sz="700" smtClean="0">
                          <a:solidFill>
                            <a:schemeClr val="tx1"/>
                          </a:solidFill>
                          <a:latin typeface="Meiryo UI" panose="020B0604030504040204" pitchFamily="50" charset="-128"/>
                          <a:ea typeface="Meiryo UI" panose="020B0604030504040204" pitchFamily="50" charset="-128"/>
                        </a:rPr>
                        <a:t>15:30</a:t>
                      </a:r>
                      <a:r>
                        <a:rPr kumimoji="1" lang="ja-JP" altLang="en-US" sz="700" smtClean="0">
                          <a:solidFill>
                            <a:schemeClr val="tx1"/>
                          </a:solidFill>
                          <a:latin typeface="Meiryo UI" panose="020B0604030504040204" pitchFamily="50" charset="-128"/>
                          <a:ea typeface="Meiryo UI" panose="020B0604030504040204" pitchFamily="50" charset="-128"/>
                        </a:rPr>
                        <a:t>）</a:t>
                      </a:r>
                      <a:endParaRPr kumimoji="1" lang="en-US" altLang="ja-JP" sz="700" smtClean="0">
                        <a:solidFill>
                          <a:schemeClr val="tx1"/>
                        </a:solidFill>
                        <a:latin typeface="Meiryo UI" panose="020B0604030504040204" pitchFamily="50" charset="-128"/>
                        <a:ea typeface="Meiryo UI" panose="020B0604030504040204" pitchFamily="50" charset="-128"/>
                      </a:endParaRPr>
                    </a:p>
                    <a:p>
                      <a:pPr algn="ctr"/>
                      <a:r>
                        <a:rPr kumimoji="1" lang="ja-JP" altLang="en-US" sz="700" smtClean="0">
                          <a:solidFill>
                            <a:schemeClr val="tx1"/>
                          </a:solidFill>
                          <a:latin typeface="Meiryo UI" panose="020B0604030504040204" pitchFamily="50" charset="-128"/>
                          <a:ea typeface="Meiryo UI" panose="020B0604030504040204" pitchFamily="50" charset="-128"/>
                        </a:rPr>
                        <a:t>第</a:t>
                      </a:r>
                      <a:r>
                        <a:rPr kumimoji="1" lang="en-US" altLang="ja-JP" sz="700" smtClean="0">
                          <a:solidFill>
                            <a:schemeClr val="tx1"/>
                          </a:solidFill>
                          <a:latin typeface="Meiryo UI" panose="020B0604030504040204" pitchFamily="50" charset="-128"/>
                          <a:ea typeface="Meiryo UI" panose="020B0604030504040204" pitchFamily="50" charset="-128"/>
                        </a:rPr>
                        <a:t>2</a:t>
                      </a:r>
                      <a:r>
                        <a:rPr kumimoji="1" lang="ja-JP" altLang="en-US" sz="700" smtClean="0">
                          <a:solidFill>
                            <a:schemeClr val="tx1"/>
                          </a:solidFill>
                          <a:latin typeface="Meiryo UI" panose="020B0604030504040204" pitchFamily="50" charset="-128"/>
                          <a:ea typeface="Meiryo UI" panose="020B0604030504040204" pitchFamily="50" charset="-128"/>
                        </a:rPr>
                        <a:t>・第</a:t>
                      </a:r>
                      <a:r>
                        <a:rPr kumimoji="1" lang="en-US" altLang="ja-JP" sz="700" smtClean="0">
                          <a:solidFill>
                            <a:schemeClr val="tx1"/>
                          </a:solidFill>
                          <a:latin typeface="Meiryo UI" panose="020B0604030504040204" pitchFamily="50" charset="-128"/>
                          <a:ea typeface="Meiryo UI" panose="020B0604030504040204" pitchFamily="50" charset="-128"/>
                        </a:rPr>
                        <a:t>4</a:t>
                      </a:r>
                      <a:r>
                        <a:rPr kumimoji="1" lang="ja-JP" altLang="en-US" sz="700" smtClean="0">
                          <a:solidFill>
                            <a:schemeClr val="tx1"/>
                          </a:solidFill>
                          <a:latin typeface="Meiryo UI" panose="020B0604030504040204" pitchFamily="50" charset="-128"/>
                          <a:ea typeface="Meiryo UI" panose="020B0604030504040204" pitchFamily="50" charset="-128"/>
                        </a:rPr>
                        <a:t>土曜日</a:t>
                      </a:r>
                      <a:endParaRPr kumimoji="1" lang="en-US" altLang="ja-JP" sz="700" smtClean="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70000"/>
                      </a:srgbClr>
                    </a:solidFill>
                  </a:tcPr>
                </a:tc>
                <a:tc>
                  <a:txBody>
                    <a:body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70000"/>
                      </a:srgbClr>
                    </a:solidFill>
                  </a:tcPr>
                </a:tc>
                <a:tc>
                  <a:txBody>
                    <a:body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alpha val="70000"/>
                      </a:srgbClr>
                    </a:solidFill>
                  </a:tcPr>
                </a:tc>
                <a:extLst>
                  <a:ext uri="{0D108BD9-81ED-4DB2-BD59-A6C34878D82A}">
                    <a16:rowId xmlns:a16="http://schemas.microsoft.com/office/drawing/2014/main" val="2047880313"/>
                  </a:ext>
                </a:extLst>
              </a:tr>
              <a:tr h="443132">
                <a:tc>
                  <a:txBody>
                    <a:bodyPr/>
                    <a:lstStyle/>
                    <a:p>
                      <a:pPr algn="ctr"/>
                      <a:r>
                        <a:rPr kumimoji="1" lang="ja-JP" altLang="en-US" sz="800" b="1" smtClean="0">
                          <a:solidFill>
                            <a:schemeClr val="tx1"/>
                          </a:solidFill>
                          <a:latin typeface="Meiryo UI" panose="020B0604030504040204" pitchFamily="50" charset="-128"/>
                          <a:ea typeface="Meiryo UI" panose="020B0604030504040204" pitchFamily="50" charset="-128"/>
                        </a:rPr>
                        <a:t>日曜日</a:t>
                      </a:r>
                      <a:endParaRPr kumimoji="1" lang="ja-JP" altLang="en-US" sz="800" b="1">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CCFF">
                        <a:alpha val="70000"/>
                      </a:srgbClr>
                    </a:solidFill>
                  </a:tcPr>
                </a:tc>
                <a:tc>
                  <a:txBody>
                    <a:body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CCFF">
                        <a:alpha val="70000"/>
                      </a:srgbClr>
                    </a:solidFill>
                  </a:tcPr>
                </a:tc>
                <a:tc>
                  <a:txBody>
                    <a:bodyPr/>
                    <a:lstStyle/>
                    <a:p>
                      <a:pPr algn="ctr"/>
                      <a:r>
                        <a:rPr kumimoji="1" lang="ja-JP" altLang="en-US" sz="800" smtClean="0">
                          <a:solidFill>
                            <a:schemeClr val="tx1"/>
                          </a:solidFill>
                          <a:latin typeface="Meiryo UI" panose="020B0604030504040204" pitchFamily="50" charset="-128"/>
                          <a:ea typeface="Meiryo UI" panose="020B0604030504040204" pitchFamily="50" charset="-128"/>
                        </a:rPr>
                        <a:t>卓球</a:t>
                      </a:r>
                      <a:endParaRPr kumimoji="1" lang="en-US" altLang="ja-JP" sz="800" smtClean="0">
                        <a:solidFill>
                          <a:schemeClr val="tx1"/>
                        </a:solidFill>
                        <a:latin typeface="Meiryo UI" panose="020B0604030504040204" pitchFamily="50" charset="-128"/>
                        <a:ea typeface="Meiryo UI" panose="020B0604030504040204" pitchFamily="50" charset="-128"/>
                      </a:endParaRPr>
                    </a:p>
                    <a:p>
                      <a:pPr algn="ctr"/>
                      <a:r>
                        <a:rPr kumimoji="1" lang="ja-JP" altLang="en-US" sz="700" smtClean="0">
                          <a:solidFill>
                            <a:schemeClr val="tx1"/>
                          </a:solidFill>
                          <a:latin typeface="Meiryo UI" panose="020B0604030504040204" pitchFamily="50" charset="-128"/>
                          <a:ea typeface="Meiryo UI" panose="020B0604030504040204" pitchFamily="50" charset="-128"/>
                        </a:rPr>
                        <a:t>①</a:t>
                      </a:r>
                      <a:r>
                        <a:rPr kumimoji="1" lang="en-US" altLang="ja-JP" sz="700" smtClean="0">
                          <a:solidFill>
                            <a:schemeClr val="tx1"/>
                          </a:solidFill>
                          <a:latin typeface="Meiryo UI" panose="020B0604030504040204" pitchFamily="50" charset="-128"/>
                          <a:ea typeface="Meiryo UI" panose="020B0604030504040204" pitchFamily="50" charset="-128"/>
                        </a:rPr>
                        <a:t>9:00</a:t>
                      </a:r>
                      <a:r>
                        <a:rPr kumimoji="1" lang="ja-JP" altLang="en-US" sz="700" smtClean="0">
                          <a:solidFill>
                            <a:schemeClr val="tx1"/>
                          </a:solidFill>
                          <a:latin typeface="Meiryo UI" panose="020B0604030504040204" pitchFamily="50" charset="-128"/>
                          <a:ea typeface="Meiryo UI" panose="020B0604030504040204" pitchFamily="50" charset="-128"/>
                        </a:rPr>
                        <a:t>②</a:t>
                      </a:r>
                      <a:r>
                        <a:rPr kumimoji="1" lang="en-US" altLang="ja-JP" sz="700" smtClean="0">
                          <a:solidFill>
                            <a:schemeClr val="tx1"/>
                          </a:solidFill>
                          <a:latin typeface="Meiryo UI" panose="020B0604030504040204" pitchFamily="50" charset="-128"/>
                          <a:ea typeface="Meiryo UI" panose="020B0604030504040204" pitchFamily="50" charset="-128"/>
                        </a:rPr>
                        <a:t>12:10</a:t>
                      </a:r>
                      <a:r>
                        <a:rPr kumimoji="1" lang="ja-JP" altLang="en-US" sz="700" smtClean="0">
                          <a:solidFill>
                            <a:schemeClr val="tx1"/>
                          </a:solidFill>
                          <a:latin typeface="Meiryo UI" panose="020B0604030504040204" pitchFamily="50" charset="-128"/>
                          <a:ea typeface="Meiryo UI" panose="020B0604030504040204" pitchFamily="50" charset="-128"/>
                        </a:rPr>
                        <a:t>③</a:t>
                      </a:r>
                      <a:r>
                        <a:rPr kumimoji="1" lang="en-US" altLang="ja-JP" sz="700" smtClean="0">
                          <a:solidFill>
                            <a:schemeClr val="tx1"/>
                          </a:solidFill>
                          <a:latin typeface="Meiryo UI" panose="020B0604030504040204" pitchFamily="50" charset="-128"/>
                          <a:ea typeface="Meiryo UI" panose="020B0604030504040204" pitchFamily="50" charset="-128"/>
                        </a:rPr>
                        <a:t>15:20</a:t>
                      </a:r>
                    </a:p>
                    <a:p>
                      <a:pPr algn="ctr"/>
                      <a:r>
                        <a:rPr kumimoji="1" lang="en-US" altLang="ja-JP" sz="700" smtClean="0">
                          <a:solidFill>
                            <a:schemeClr val="tx1"/>
                          </a:solidFill>
                          <a:latin typeface="Meiryo UI" panose="020B0604030504040204" pitchFamily="50" charset="-128"/>
                          <a:ea typeface="Meiryo UI" panose="020B0604030504040204" pitchFamily="50" charset="-128"/>
                        </a:rPr>
                        <a:t>※</a:t>
                      </a:r>
                      <a:r>
                        <a:rPr kumimoji="1" lang="ja-JP" altLang="en-US" sz="700" smtClean="0">
                          <a:solidFill>
                            <a:schemeClr val="tx1"/>
                          </a:solidFill>
                          <a:latin typeface="Meiryo UI" panose="020B0604030504040204" pitchFamily="50" charset="-128"/>
                          <a:ea typeface="Meiryo UI" panose="020B0604030504040204" pitchFamily="50" charset="-128"/>
                        </a:rPr>
                        <a:t>③は初心者・親子優先</a:t>
                      </a:r>
                      <a:endParaRPr kumimoji="1" lang="ja-JP" altLang="en-US" sz="80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CCFF">
                        <a:alpha val="70000"/>
                      </a:srgbClr>
                    </a:solidFill>
                  </a:tcPr>
                </a:tc>
                <a:tc>
                  <a:txBody>
                    <a:body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CCFF">
                        <a:alpha val="70000"/>
                      </a:srgbClr>
                    </a:solidFill>
                  </a:tcPr>
                </a:tc>
                <a:tc>
                  <a:txBody>
                    <a:bodyPr/>
                    <a:lstStyle/>
                    <a:p>
                      <a:pPr algn="ctr"/>
                      <a:r>
                        <a:rPr kumimoji="1" lang="ja-JP" altLang="en-US" sz="800" dirty="0" smtClean="0">
                          <a:solidFill>
                            <a:schemeClr val="tx1"/>
                          </a:solidFill>
                          <a:latin typeface="Meiryo UI" panose="020B0604030504040204" pitchFamily="50" charset="-128"/>
                          <a:ea typeface="Meiryo UI" panose="020B0604030504040204" pitchFamily="50" charset="-128"/>
                        </a:rPr>
                        <a:t>柔道　</a:t>
                      </a:r>
                      <a:endParaRPr kumimoji="1" lang="en-US" altLang="ja-JP" sz="8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700" dirty="0" smtClean="0">
                          <a:solidFill>
                            <a:schemeClr val="tx1"/>
                          </a:solidFill>
                          <a:latin typeface="Meiryo UI" panose="020B0604030504040204" pitchFamily="50" charset="-128"/>
                          <a:ea typeface="Meiryo UI" panose="020B0604030504040204" pitchFamily="50" charset="-128"/>
                        </a:rPr>
                        <a:t>子ども</a:t>
                      </a:r>
                      <a:r>
                        <a:rPr kumimoji="1" lang="en-US" altLang="ja-JP" sz="700" dirty="0" smtClean="0">
                          <a:solidFill>
                            <a:schemeClr val="tx1"/>
                          </a:solidFill>
                          <a:latin typeface="Meiryo UI" panose="020B0604030504040204" pitchFamily="50" charset="-128"/>
                          <a:ea typeface="Meiryo UI" panose="020B0604030504040204" pitchFamily="50" charset="-128"/>
                        </a:rPr>
                        <a:t>9:20</a:t>
                      </a:r>
                      <a:r>
                        <a:rPr kumimoji="1" lang="ja-JP" altLang="en-US" sz="700" dirty="0" smtClean="0">
                          <a:solidFill>
                            <a:schemeClr val="tx1"/>
                          </a:solidFill>
                          <a:latin typeface="Meiryo UI" panose="020B0604030504040204" pitchFamily="50" charset="-128"/>
                          <a:ea typeface="Meiryo UI" panose="020B0604030504040204" pitchFamily="50" charset="-128"/>
                        </a:rPr>
                        <a:t> ／ 大人</a:t>
                      </a:r>
                      <a:r>
                        <a:rPr kumimoji="1" lang="en-US" altLang="ja-JP" sz="700" dirty="0" smtClean="0">
                          <a:solidFill>
                            <a:schemeClr val="tx1"/>
                          </a:solidFill>
                          <a:latin typeface="Meiryo UI" panose="020B0604030504040204" pitchFamily="50" charset="-128"/>
                          <a:ea typeface="Meiryo UI" panose="020B0604030504040204" pitchFamily="50" charset="-128"/>
                        </a:rPr>
                        <a:t>10:40</a:t>
                      </a:r>
                      <a:endParaRPr kumimoji="1" lang="en-US" altLang="ja-JP" sz="800" dirty="0" smtClean="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CCFF">
                        <a:alpha val="70000"/>
                      </a:srgbClr>
                    </a:solidFill>
                  </a:tcPr>
                </a:tc>
                <a:extLst>
                  <a:ext uri="{0D108BD9-81ED-4DB2-BD59-A6C34878D82A}">
                    <a16:rowId xmlns:a16="http://schemas.microsoft.com/office/drawing/2014/main" val="4095915387"/>
                  </a:ext>
                </a:extLst>
              </a:tr>
            </a:tbl>
          </a:graphicData>
        </a:graphic>
      </p:graphicFrame>
      <p:sp>
        <p:nvSpPr>
          <p:cNvPr id="76" name="正方形/長方形 75">
            <a:extLst>
              <a:ext uri="{FF2B5EF4-FFF2-40B4-BE49-F238E27FC236}">
                <a16:creationId xmlns:a16="http://schemas.microsoft.com/office/drawing/2014/main" id="{286C7BE4-28CA-4D19-8828-14853A19F45A}"/>
              </a:ext>
            </a:extLst>
          </p:cNvPr>
          <p:cNvSpPr/>
          <p:nvPr/>
        </p:nvSpPr>
        <p:spPr>
          <a:xfrm>
            <a:off x="0" y="330017"/>
            <a:ext cx="5403103" cy="8694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t" anchorCtr="0" forceAA="0" compatLnSpc="1">
            <a:prstTxWarp prst="textNoShape">
              <a:avLst/>
            </a:prstTxWarp>
            <a:spAutoFit/>
          </a:bodyPr>
          <a:lstStyle/>
          <a:p>
            <a:r>
              <a:rPr kumimoji="1" lang="ja-JP" altLang="en-US" sz="1000" smtClean="0">
                <a:solidFill>
                  <a:schemeClr val="tx1"/>
                </a:solidFill>
                <a:latin typeface="BIZ UDPゴシック" panose="020B0400000000000000" pitchFamily="50" charset="-128"/>
                <a:ea typeface="BIZ UDPゴシック" panose="020B0400000000000000" pitchFamily="50" charset="-128"/>
              </a:rPr>
              <a:t>事前予約不要で自由に参加いただけます（　 は中学生以上）。講師が指導する</a:t>
            </a:r>
            <a:r>
              <a:rPr kumimoji="1" lang="ja-JP" altLang="en-US" sz="1000">
                <a:solidFill>
                  <a:schemeClr val="tx1"/>
                </a:solidFill>
                <a:latin typeface="BIZ UDPゴシック" panose="020B0400000000000000" pitchFamily="50" charset="-128"/>
                <a:ea typeface="BIZ UDPゴシック" panose="020B0400000000000000" pitchFamily="50" charset="-128"/>
              </a:rPr>
              <a:t>種目もあります</a:t>
            </a:r>
            <a:r>
              <a:rPr kumimoji="1" lang="ja-JP" altLang="en-US" sz="1000" smtClean="0">
                <a:solidFill>
                  <a:schemeClr val="tx1"/>
                </a:solidFill>
                <a:latin typeface="BIZ UDPゴシック" panose="020B0400000000000000" pitchFamily="50" charset="-128"/>
                <a:ea typeface="BIZ UDPゴシック" panose="020B0400000000000000" pitchFamily="50" charset="-128"/>
              </a:rPr>
              <a:t>。</a:t>
            </a:r>
            <a:endParaRPr kumimoji="1" lang="en-US" altLang="ja-JP" sz="100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1000" smtClean="0">
                <a:solidFill>
                  <a:schemeClr val="tx1"/>
                </a:solidFill>
                <a:latin typeface="BIZ UDPゴシック" panose="020B0400000000000000" pitchFamily="50" charset="-128"/>
                <a:ea typeface="BIZ UDPゴシック" panose="020B0400000000000000" pitchFamily="50" charset="-128"/>
              </a:rPr>
              <a:t>お友達同士やご家族でお気軽にご</a:t>
            </a:r>
            <a:r>
              <a:rPr kumimoji="1" lang="ja-JP" altLang="en-US" sz="1000">
                <a:solidFill>
                  <a:schemeClr val="tx1"/>
                </a:solidFill>
                <a:latin typeface="BIZ UDPゴシック" panose="020B0400000000000000" pitchFamily="50" charset="-128"/>
                <a:ea typeface="BIZ UDPゴシック" panose="020B0400000000000000" pitchFamily="50" charset="-128"/>
              </a:rPr>
              <a:t>利用</a:t>
            </a:r>
            <a:r>
              <a:rPr kumimoji="1" lang="ja-JP" altLang="en-US" sz="1000" smtClean="0">
                <a:solidFill>
                  <a:schemeClr val="tx1"/>
                </a:solidFill>
                <a:latin typeface="BIZ UDPゴシック" panose="020B0400000000000000" pitchFamily="50" charset="-128"/>
                <a:ea typeface="BIZ UDPゴシック" panose="020B0400000000000000" pitchFamily="50" charset="-128"/>
              </a:rPr>
              <a:t>ください。</a:t>
            </a:r>
            <a:endParaRPr kumimoji="1" lang="en-US" altLang="ja-JP" sz="100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1000">
                <a:solidFill>
                  <a:schemeClr val="tx1"/>
                </a:solidFill>
                <a:latin typeface="BIZ UDPゴシック" panose="020B0400000000000000" pitchFamily="50" charset="-128"/>
                <a:ea typeface="BIZ UDPゴシック" panose="020B0400000000000000" pitchFamily="50" charset="-128"/>
              </a:rPr>
              <a:t>◇</a:t>
            </a:r>
            <a:r>
              <a:rPr kumimoji="1" lang="ja-JP" altLang="en-US" sz="1000" smtClean="0">
                <a:solidFill>
                  <a:schemeClr val="tx1"/>
                </a:solidFill>
                <a:latin typeface="BIZ UDPゴシック" panose="020B0400000000000000" pitchFamily="50" charset="-128"/>
                <a:ea typeface="BIZ UDPゴシック" panose="020B0400000000000000" pitchFamily="50" charset="-128"/>
              </a:rPr>
              <a:t>料金</a:t>
            </a:r>
            <a:r>
              <a:rPr kumimoji="1" lang="ja-JP" altLang="en-US" sz="1000">
                <a:solidFill>
                  <a:schemeClr val="tx1"/>
                </a:solidFill>
                <a:latin typeface="BIZ UDPゴシック" panose="020B0400000000000000" pitchFamily="50" charset="-128"/>
                <a:ea typeface="BIZ UDPゴシック" panose="020B0400000000000000" pitchFamily="50" charset="-128"/>
              </a:rPr>
              <a:t>／大人</a:t>
            </a:r>
            <a:r>
              <a:rPr kumimoji="1" lang="en-US" altLang="ja-JP" sz="1000">
                <a:solidFill>
                  <a:schemeClr val="tx1"/>
                </a:solidFill>
                <a:latin typeface="BIZ UDPゴシック" panose="020B0400000000000000" pitchFamily="50" charset="-128"/>
                <a:ea typeface="BIZ UDPゴシック" panose="020B0400000000000000" pitchFamily="50" charset="-128"/>
              </a:rPr>
              <a:t>240</a:t>
            </a:r>
            <a:r>
              <a:rPr kumimoji="1" lang="ja-JP" altLang="en-US" sz="1000">
                <a:solidFill>
                  <a:schemeClr val="tx1"/>
                </a:solidFill>
                <a:latin typeface="BIZ UDPゴシック" panose="020B0400000000000000" pitchFamily="50" charset="-128"/>
                <a:ea typeface="BIZ UDPゴシック" panose="020B0400000000000000" pitchFamily="50" charset="-128"/>
              </a:rPr>
              <a:t>円、小人（</a:t>
            </a:r>
            <a:r>
              <a:rPr kumimoji="1" lang="en-US" altLang="ja-JP" sz="1000">
                <a:solidFill>
                  <a:schemeClr val="tx1"/>
                </a:solidFill>
                <a:latin typeface="BIZ UDPゴシック" panose="020B0400000000000000" pitchFamily="50" charset="-128"/>
                <a:ea typeface="BIZ UDPゴシック" panose="020B0400000000000000" pitchFamily="50" charset="-128"/>
              </a:rPr>
              <a:t>18</a:t>
            </a:r>
            <a:r>
              <a:rPr kumimoji="1" lang="ja-JP" altLang="en-US" sz="1000">
                <a:solidFill>
                  <a:schemeClr val="tx1"/>
                </a:solidFill>
                <a:latin typeface="BIZ UDPゴシック" panose="020B0400000000000000" pitchFamily="50" charset="-128"/>
                <a:ea typeface="BIZ UDPゴシック" panose="020B0400000000000000" pitchFamily="50" charset="-128"/>
              </a:rPr>
              <a:t>歳以上の学生含む）</a:t>
            </a:r>
            <a:r>
              <a:rPr kumimoji="1" lang="en-US" altLang="ja-JP" sz="1000">
                <a:solidFill>
                  <a:schemeClr val="tx1"/>
                </a:solidFill>
                <a:latin typeface="BIZ UDPゴシック" panose="020B0400000000000000" pitchFamily="50" charset="-128"/>
                <a:ea typeface="BIZ UDPゴシック" panose="020B0400000000000000" pitchFamily="50" charset="-128"/>
              </a:rPr>
              <a:t>120</a:t>
            </a:r>
            <a:r>
              <a:rPr kumimoji="1" lang="ja-JP" altLang="en-US" sz="1000">
                <a:solidFill>
                  <a:schemeClr val="tx1"/>
                </a:solidFill>
                <a:latin typeface="BIZ UDPゴシック" panose="020B0400000000000000" pitchFamily="50" charset="-128"/>
                <a:ea typeface="BIZ UDPゴシック" panose="020B0400000000000000" pitchFamily="50" charset="-128"/>
              </a:rPr>
              <a:t>円　</a:t>
            </a:r>
            <a:endParaRPr kumimoji="1" lang="en-US" altLang="ja-JP" sz="1000" smtClean="0">
              <a:solidFill>
                <a:schemeClr val="tx1"/>
              </a:solidFill>
              <a:latin typeface="BIZ UDPゴシック" panose="020B0400000000000000" pitchFamily="50" charset="-128"/>
              <a:ea typeface="BIZ UDPゴシック" panose="020B0400000000000000" pitchFamily="50" charset="-128"/>
            </a:endParaRPr>
          </a:p>
          <a:p>
            <a:r>
              <a:rPr kumimoji="1" lang="en-US" altLang="ja-JP" sz="1000" smtClean="0">
                <a:solidFill>
                  <a:schemeClr val="tx1"/>
                </a:solidFill>
                <a:latin typeface="BIZ UDPゴシック" panose="020B0400000000000000" pitchFamily="50" charset="-128"/>
                <a:ea typeface="BIZ UDPゴシック" panose="020B0400000000000000" pitchFamily="50" charset="-128"/>
              </a:rPr>
              <a:t>※</a:t>
            </a:r>
            <a:r>
              <a:rPr kumimoji="1" lang="ja-JP" altLang="en-US" sz="1000">
                <a:solidFill>
                  <a:schemeClr val="tx1"/>
                </a:solidFill>
                <a:latin typeface="BIZ UDPゴシック" panose="020B0400000000000000" pitchFamily="50" charset="-128"/>
                <a:ea typeface="BIZ UDPゴシック" panose="020B0400000000000000" pitchFamily="50" charset="-128"/>
              </a:rPr>
              <a:t>お得な回数券も販売しています</a:t>
            </a:r>
            <a:r>
              <a:rPr kumimoji="1" lang="ja-JP" altLang="en-US" sz="1000" smtClean="0">
                <a:solidFill>
                  <a:schemeClr val="tx1"/>
                </a:solidFill>
                <a:latin typeface="BIZ UDPゴシック" panose="020B0400000000000000" pitchFamily="50" charset="-128"/>
                <a:ea typeface="BIZ UDPゴシック" panose="020B0400000000000000" pitchFamily="50" charset="-128"/>
              </a:rPr>
              <a:t>。</a:t>
            </a:r>
            <a:endParaRPr kumimoji="1" lang="en-US" altLang="ja-JP" sz="1000" smtClean="0">
              <a:solidFill>
                <a:schemeClr val="tx1"/>
              </a:solidFill>
              <a:latin typeface="BIZ UDPゴシック" panose="020B0400000000000000" pitchFamily="50" charset="-128"/>
              <a:ea typeface="BIZ UDPゴシック" panose="020B0400000000000000" pitchFamily="50" charset="-128"/>
            </a:endParaRPr>
          </a:p>
          <a:p>
            <a:r>
              <a:rPr kumimoji="1" lang="en-US" altLang="ja-JP" sz="1000" smtClean="0">
                <a:solidFill>
                  <a:schemeClr val="tx1"/>
                </a:solidFill>
                <a:latin typeface="BIZ UDPゴシック" panose="020B0400000000000000" pitchFamily="50" charset="-128"/>
                <a:ea typeface="BIZ UDPゴシック" panose="020B0400000000000000" pitchFamily="50" charset="-128"/>
              </a:rPr>
              <a:t>※</a:t>
            </a:r>
            <a:r>
              <a:rPr kumimoji="1" lang="ja-JP" altLang="en-US" sz="1000">
                <a:solidFill>
                  <a:schemeClr val="tx1"/>
                </a:solidFill>
                <a:latin typeface="BIZ UDPゴシック" panose="020B0400000000000000" pitchFamily="50" charset="-128"/>
                <a:ea typeface="BIZ UDPゴシック" panose="020B0400000000000000" pitchFamily="50" charset="-128"/>
              </a:rPr>
              <a:t>中止または開催日が変更になる場合があります。詳しくはホームページをご確認ください。</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p:txBody>
      </p:sp>
      <p:pic>
        <p:nvPicPr>
          <p:cNvPr id="77" name="図 76"/>
          <p:cNvPicPr>
            <a:picLocks noChangeAspect="1"/>
          </p:cNvPicPr>
          <p:nvPr/>
        </p:nvPicPr>
        <p:blipFill>
          <a:blip r:embed="rId2"/>
          <a:stretch>
            <a:fillRect/>
          </a:stretch>
        </p:blipFill>
        <p:spPr>
          <a:xfrm>
            <a:off x="3035923" y="2397401"/>
            <a:ext cx="438783" cy="304819"/>
          </a:xfrm>
          <a:prstGeom prst="rect">
            <a:avLst/>
          </a:prstGeom>
        </p:spPr>
      </p:pic>
      <p:pic>
        <p:nvPicPr>
          <p:cNvPr id="78" name="図 7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6317" y="1676401"/>
            <a:ext cx="435709" cy="668301"/>
          </a:xfrm>
          <a:prstGeom prst="rect">
            <a:avLst/>
          </a:prstGeom>
        </p:spPr>
      </p:pic>
      <p:pic>
        <p:nvPicPr>
          <p:cNvPr id="79" name="図 7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88985" y="2573685"/>
            <a:ext cx="560946" cy="602131"/>
          </a:xfrm>
          <a:prstGeom prst="rect">
            <a:avLst/>
          </a:prstGeom>
        </p:spPr>
      </p:pic>
      <p:pic>
        <p:nvPicPr>
          <p:cNvPr id="80" name="図 7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81653" y="1749042"/>
            <a:ext cx="443175" cy="576576"/>
          </a:xfrm>
          <a:prstGeom prst="rect">
            <a:avLst/>
          </a:prstGeom>
        </p:spPr>
      </p:pic>
      <p:pic>
        <p:nvPicPr>
          <p:cNvPr id="81" name="図 8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857342" y="2352552"/>
            <a:ext cx="438255" cy="401003"/>
          </a:xfrm>
          <a:prstGeom prst="rect">
            <a:avLst/>
          </a:prstGeom>
        </p:spPr>
      </p:pic>
      <p:pic>
        <p:nvPicPr>
          <p:cNvPr id="82" name="図 8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04508" y="2874751"/>
            <a:ext cx="829729" cy="764388"/>
          </a:xfrm>
          <a:prstGeom prst="rect">
            <a:avLst/>
          </a:prstGeom>
        </p:spPr>
      </p:pic>
      <p:pic>
        <p:nvPicPr>
          <p:cNvPr id="83" name="図 8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421986" y="399673"/>
            <a:ext cx="122954" cy="122954"/>
          </a:xfrm>
          <a:prstGeom prst="rect">
            <a:avLst/>
          </a:prstGeom>
        </p:spPr>
      </p:pic>
      <p:pic>
        <p:nvPicPr>
          <p:cNvPr id="84" name="図 8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36918" y="1517483"/>
            <a:ext cx="91608" cy="91608"/>
          </a:xfrm>
          <a:prstGeom prst="rect">
            <a:avLst/>
          </a:prstGeom>
        </p:spPr>
      </p:pic>
      <p:pic>
        <p:nvPicPr>
          <p:cNvPr id="85" name="図 8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481843" y="1487592"/>
            <a:ext cx="91608" cy="91608"/>
          </a:xfrm>
          <a:prstGeom prst="rect">
            <a:avLst/>
          </a:prstGeom>
        </p:spPr>
      </p:pic>
      <p:pic>
        <p:nvPicPr>
          <p:cNvPr id="86" name="図 8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294076" y="2719955"/>
            <a:ext cx="91608" cy="91608"/>
          </a:xfrm>
          <a:prstGeom prst="rect">
            <a:avLst/>
          </a:prstGeom>
        </p:spPr>
      </p:pic>
      <p:pic>
        <p:nvPicPr>
          <p:cNvPr id="87" name="図 8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257437" y="2698752"/>
            <a:ext cx="91608" cy="91608"/>
          </a:xfrm>
          <a:prstGeom prst="rect">
            <a:avLst/>
          </a:prstGeom>
        </p:spPr>
      </p:pic>
      <p:pic>
        <p:nvPicPr>
          <p:cNvPr id="88" name="図 8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44200" y="2745982"/>
            <a:ext cx="91608" cy="91608"/>
          </a:xfrm>
          <a:prstGeom prst="rect">
            <a:avLst/>
          </a:prstGeom>
        </p:spPr>
      </p:pic>
      <p:pic>
        <p:nvPicPr>
          <p:cNvPr id="90" name="図 8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950836" y="3387941"/>
            <a:ext cx="343240" cy="338092"/>
          </a:xfrm>
          <a:prstGeom prst="rect">
            <a:avLst/>
          </a:prstGeom>
        </p:spPr>
      </p:pic>
      <p:sp>
        <p:nvSpPr>
          <p:cNvPr id="97" name="対角する 2 つの角を切り取った四角形 96"/>
          <p:cNvSpPr/>
          <p:nvPr/>
        </p:nvSpPr>
        <p:spPr>
          <a:xfrm>
            <a:off x="102425" y="5059378"/>
            <a:ext cx="3231325" cy="1688222"/>
          </a:xfrm>
          <a:prstGeom prst="snip2Diag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98" name="対角する 2 つの角を切り取った四角形 97"/>
          <p:cNvSpPr/>
          <p:nvPr/>
        </p:nvSpPr>
        <p:spPr>
          <a:xfrm>
            <a:off x="3522090" y="6836511"/>
            <a:ext cx="3231325" cy="1601745"/>
          </a:xfrm>
          <a:prstGeom prst="snip2Diag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99" name="対角する 2 つの角を切り取った四角形 98"/>
          <p:cNvSpPr/>
          <p:nvPr/>
        </p:nvSpPr>
        <p:spPr>
          <a:xfrm>
            <a:off x="106444" y="6837836"/>
            <a:ext cx="3231325" cy="1601745"/>
          </a:xfrm>
          <a:prstGeom prst="snip2DiagRect">
            <a:avLst/>
          </a:prstGeom>
          <a:no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00" name="対角する 2 つの角を切り取った四角形 99"/>
          <p:cNvSpPr/>
          <p:nvPr/>
        </p:nvSpPr>
        <p:spPr>
          <a:xfrm>
            <a:off x="3512806" y="5063205"/>
            <a:ext cx="3231325" cy="1688222"/>
          </a:xfrm>
          <a:prstGeom prst="snip2Diag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01" name="横巻き 100"/>
          <p:cNvSpPr/>
          <p:nvPr/>
        </p:nvSpPr>
        <p:spPr>
          <a:xfrm>
            <a:off x="46717" y="4947813"/>
            <a:ext cx="2192668" cy="432262"/>
          </a:xfrm>
          <a:prstGeom prst="horizontalScroll">
            <a:avLst>
              <a:gd name="adj" fmla="val 25000"/>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smtClean="0">
                <a:latin typeface="BIZ UDPゴシック" panose="020B0400000000000000" pitchFamily="50" charset="-128"/>
                <a:ea typeface="BIZ UDPゴシック" panose="020B0400000000000000" pitchFamily="50" charset="-128"/>
              </a:rPr>
              <a:t>親子・お子さま向け教室の例</a:t>
            </a:r>
            <a:endParaRPr kumimoji="1" lang="ja-JP" altLang="en-US" sz="1100" b="1">
              <a:latin typeface="BIZ UDPゴシック" panose="020B0400000000000000" pitchFamily="50" charset="-128"/>
              <a:ea typeface="BIZ UDPゴシック" panose="020B0400000000000000" pitchFamily="50" charset="-128"/>
            </a:endParaRPr>
          </a:p>
        </p:txBody>
      </p:sp>
      <p:sp>
        <p:nvSpPr>
          <p:cNvPr id="102" name="横巻き 101"/>
          <p:cNvSpPr/>
          <p:nvPr/>
        </p:nvSpPr>
        <p:spPr>
          <a:xfrm>
            <a:off x="3391484" y="6732486"/>
            <a:ext cx="2192668" cy="432262"/>
          </a:xfrm>
          <a:prstGeom prst="horizontalScroll">
            <a:avLst>
              <a:gd name="adj" fmla="val 25000"/>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smtClean="0">
                <a:latin typeface="BIZ UDPゴシック" panose="020B0400000000000000" pitchFamily="50" charset="-128"/>
                <a:ea typeface="BIZ UDPゴシック" panose="020B0400000000000000" pitchFamily="50" charset="-128"/>
              </a:rPr>
              <a:t>シニア向け教室の例</a:t>
            </a:r>
            <a:endParaRPr kumimoji="1" lang="ja-JP" altLang="en-US" sz="1200" b="1">
              <a:latin typeface="BIZ UDPゴシック" panose="020B0400000000000000" pitchFamily="50" charset="-128"/>
              <a:ea typeface="BIZ UDPゴシック" panose="020B0400000000000000" pitchFamily="50" charset="-128"/>
            </a:endParaRPr>
          </a:p>
        </p:txBody>
      </p:sp>
      <p:sp>
        <p:nvSpPr>
          <p:cNvPr id="103" name="横巻き 102"/>
          <p:cNvSpPr/>
          <p:nvPr/>
        </p:nvSpPr>
        <p:spPr>
          <a:xfrm>
            <a:off x="3474707" y="4947813"/>
            <a:ext cx="2192668" cy="432262"/>
          </a:xfrm>
          <a:prstGeom prst="horizontalScroll">
            <a:avLst>
              <a:gd name="adj" fmla="val 25000"/>
            </a:avLst>
          </a:prstGeom>
          <a:solidFill>
            <a:srgbClr val="0099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smtClean="0">
                <a:latin typeface="BIZ UDPゴシック" panose="020B0400000000000000" pitchFamily="50" charset="-128"/>
                <a:ea typeface="BIZ UDPゴシック" panose="020B0400000000000000" pitchFamily="50" charset="-128"/>
              </a:rPr>
              <a:t>一般向け教室の例</a:t>
            </a:r>
            <a:endParaRPr kumimoji="1" lang="ja-JP" altLang="en-US" sz="1200" b="1">
              <a:latin typeface="BIZ UDPゴシック" panose="020B0400000000000000" pitchFamily="50" charset="-128"/>
              <a:ea typeface="BIZ UDPゴシック" panose="020B0400000000000000" pitchFamily="50" charset="-128"/>
            </a:endParaRPr>
          </a:p>
        </p:txBody>
      </p:sp>
      <p:sp>
        <p:nvSpPr>
          <p:cNvPr id="104" name="横巻き 103"/>
          <p:cNvSpPr/>
          <p:nvPr/>
        </p:nvSpPr>
        <p:spPr>
          <a:xfrm>
            <a:off x="46716" y="6723302"/>
            <a:ext cx="2192668" cy="432262"/>
          </a:xfrm>
          <a:prstGeom prst="horizontalScroll">
            <a:avLst>
              <a:gd name="adj" fmla="val 25000"/>
            </a:avLst>
          </a:prstGeom>
          <a:solidFill>
            <a:srgbClr val="FF339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smtClean="0">
                <a:latin typeface="BIZ UDPゴシック" panose="020B0400000000000000" pitchFamily="50" charset="-128"/>
                <a:ea typeface="BIZ UDPゴシック" panose="020B0400000000000000" pitchFamily="50" charset="-128"/>
              </a:rPr>
              <a:t>女性向け教室の例</a:t>
            </a:r>
            <a:endParaRPr kumimoji="1" lang="ja-JP" altLang="en-US" sz="1200" b="1">
              <a:latin typeface="BIZ UDPゴシック" panose="020B0400000000000000" pitchFamily="50" charset="-128"/>
              <a:ea typeface="BIZ UDPゴシック" panose="020B0400000000000000" pitchFamily="50" charset="-128"/>
            </a:endParaRPr>
          </a:p>
        </p:txBody>
      </p:sp>
      <p:sp>
        <p:nvSpPr>
          <p:cNvPr id="105" name="正方形/長方形 104">
            <a:extLst>
              <a:ext uri="{FF2B5EF4-FFF2-40B4-BE49-F238E27FC236}">
                <a16:creationId xmlns:a16="http://schemas.microsoft.com/office/drawing/2014/main" id="{286C7BE4-28CA-4D19-8828-14853A19F45A}"/>
              </a:ext>
            </a:extLst>
          </p:cNvPr>
          <p:cNvSpPr/>
          <p:nvPr/>
        </p:nvSpPr>
        <p:spPr>
          <a:xfrm>
            <a:off x="144649" y="5319499"/>
            <a:ext cx="3269942" cy="1346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t" anchorCtr="0" forceAA="0" compatLnSpc="1">
            <a:prstTxWarp prst="textNoShape">
              <a:avLst/>
            </a:prstTxWarp>
            <a:spAutoFit/>
          </a:bodyPr>
          <a:lstStyle/>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★親子</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親子げんき体操（</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1</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歳半～</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2</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歳</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11</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ヶ月のお子様と保護者）</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　</a:t>
            </a:r>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月曜日</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9:35</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★幼児</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わくわくボール遊び（年中・年長）木曜日</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15:40</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★小学校低学年</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たの</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しい！運動の素！！（小学</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1</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4</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年生）水曜日</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16:45</a:t>
            </a: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★小学生</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　はじめての剣道（小学</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1</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6</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年生）木曜日</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17:00</a:t>
            </a:r>
            <a:endParaRPr kumimoji="1" lang="en-US" altLang="ja-JP" sz="900" dirty="0">
              <a:solidFill>
                <a:schemeClr val="tx1"/>
              </a:solidFill>
              <a:latin typeface="BIZ UDPゴシック" panose="020B0400000000000000" pitchFamily="50" charset="-128"/>
              <a:ea typeface="BIZ UDPゴシック" panose="020B0400000000000000" pitchFamily="50" charset="-128"/>
            </a:endParaRPr>
          </a:p>
        </p:txBody>
      </p:sp>
      <p:sp>
        <p:nvSpPr>
          <p:cNvPr id="106" name="正方形/長方形 105">
            <a:extLst>
              <a:ext uri="{FF2B5EF4-FFF2-40B4-BE49-F238E27FC236}">
                <a16:creationId xmlns:a16="http://schemas.microsoft.com/office/drawing/2014/main" id="{286C7BE4-28CA-4D19-8828-14853A19F45A}"/>
              </a:ext>
            </a:extLst>
          </p:cNvPr>
          <p:cNvSpPr/>
          <p:nvPr/>
        </p:nvSpPr>
        <p:spPr>
          <a:xfrm>
            <a:off x="3569715" y="7095377"/>
            <a:ext cx="3141476" cy="1346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t" anchorCtr="0" forceAA="0" compatLnSpc="1">
            <a:prstTxWarp prst="textNoShape">
              <a:avLst/>
            </a:prstTxWarp>
            <a:spAutoFit/>
          </a:bodyPr>
          <a:lstStyle/>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★有酸素運動</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　らくらくエアロ（</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65</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歳以上）水曜日</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14:15</a:t>
            </a: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★筋力トレーニング・柔軟体操</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　生き生き体操（</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65</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歳以上）月曜日</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12:50</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14:00</a:t>
            </a: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★いすを用いた運動</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　いす掛け筋トレ運動（</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60</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歳以上）水曜日</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13:00</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★ヨガ</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シニアヨガ（</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65</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歳</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以上</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）月曜日</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1</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１</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４５</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　　</a:t>
            </a:r>
            <a:endParaRPr kumimoji="1" lang="en-US" altLang="ja-JP" sz="900" dirty="0">
              <a:solidFill>
                <a:schemeClr val="tx1"/>
              </a:solidFill>
              <a:latin typeface="BIZ UDPゴシック" panose="020B0400000000000000" pitchFamily="50" charset="-128"/>
              <a:ea typeface="BIZ UDPゴシック" panose="020B0400000000000000" pitchFamily="50" charset="-128"/>
            </a:endParaRPr>
          </a:p>
        </p:txBody>
      </p:sp>
      <p:sp>
        <p:nvSpPr>
          <p:cNvPr id="107" name="正方形/長方形 106">
            <a:extLst>
              <a:ext uri="{FF2B5EF4-FFF2-40B4-BE49-F238E27FC236}">
                <a16:creationId xmlns:a16="http://schemas.microsoft.com/office/drawing/2014/main" id="{286C7BE4-28CA-4D19-8828-14853A19F45A}"/>
              </a:ext>
            </a:extLst>
          </p:cNvPr>
          <p:cNvSpPr/>
          <p:nvPr/>
        </p:nvSpPr>
        <p:spPr>
          <a:xfrm>
            <a:off x="151368" y="7096324"/>
            <a:ext cx="3141476" cy="10695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t" anchorCtr="0" forceAA="0" compatLnSpc="1">
            <a:prstTxWarp prst="textNoShape">
              <a:avLst/>
            </a:prstTxWarp>
            <a:spAutoFit/>
          </a:bodyPr>
          <a:lstStyle/>
          <a:p>
            <a:r>
              <a:rPr kumimoji="1" lang="ja-JP" altLang="en-US" sz="900" smtClean="0">
                <a:solidFill>
                  <a:schemeClr val="tx1"/>
                </a:solidFill>
                <a:latin typeface="BIZ UDPゴシック" panose="020B0400000000000000" pitchFamily="50" charset="-128"/>
                <a:ea typeface="BIZ UDPゴシック" panose="020B0400000000000000" pitchFamily="50" charset="-128"/>
              </a:rPr>
              <a:t>★リラックス</a:t>
            </a:r>
            <a:endParaRPr kumimoji="1" lang="en-US" altLang="ja-JP" sz="90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a:solidFill>
                  <a:schemeClr val="tx1"/>
                </a:solidFill>
                <a:latin typeface="BIZ UDPゴシック" panose="020B0400000000000000" pitchFamily="50" charset="-128"/>
                <a:ea typeface="BIZ UDPゴシック" panose="020B0400000000000000" pitchFamily="50" charset="-128"/>
              </a:rPr>
              <a:t>　</a:t>
            </a:r>
            <a:r>
              <a:rPr kumimoji="1" lang="ja-JP" altLang="en-US" sz="900" smtClean="0">
                <a:solidFill>
                  <a:schemeClr val="tx1"/>
                </a:solidFill>
                <a:latin typeface="BIZ UDPゴシック" panose="020B0400000000000000" pitchFamily="50" charset="-128"/>
                <a:ea typeface="BIZ UDPゴシック" panose="020B0400000000000000" pitchFamily="50" charset="-128"/>
              </a:rPr>
              <a:t>　ファンクショナルローラーピラティス（</a:t>
            </a:r>
            <a:r>
              <a:rPr kumimoji="1" lang="en-US" altLang="ja-JP" sz="900" smtClean="0">
                <a:solidFill>
                  <a:schemeClr val="tx1"/>
                </a:solidFill>
                <a:latin typeface="BIZ UDPゴシック" panose="020B0400000000000000" pitchFamily="50" charset="-128"/>
                <a:ea typeface="BIZ UDPゴシック" panose="020B0400000000000000" pitchFamily="50" charset="-128"/>
              </a:rPr>
              <a:t>18</a:t>
            </a:r>
            <a:r>
              <a:rPr kumimoji="1" lang="ja-JP" altLang="en-US" sz="900" smtClean="0">
                <a:solidFill>
                  <a:schemeClr val="tx1"/>
                </a:solidFill>
                <a:latin typeface="BIZ UDPゴシック" panose="020B0400000000000000" pitchFamily="50" charset="-128"/>
                <a:ea typeface="BIZ UDPゴシック" panose="020B0400000000000000" pitchFamily="50" charset="-128"/>
              </a:rPr>
              <a:t>歳以上）</a:t>
            </a:r>
            <a:endParaRPr kumimoji="1" lang="en-US" altLang="ja-JP" sz="90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a:solidFill>
                  <a:schemeClr val="tx1"/>
                </a:solidFill>
                <a:latin typeface="BIZ UDPゴシック" panose="020B0400000000000000" pitchFamily="50" charset="-128"/>
                <a:ea typeface="BIZ UDPゴシック" panose="020B0400000000000000" pitchFamily="50" charset="-128"/>
              </a:rPr>
              <a:t>　</a:t>
            </a:r>
            <a:r>
              <a:rPr kumimoji="1" lang="ja-JP" altLang="en-US" sz="900" smtClean="0">
                <a:solidFill>
                  <a:schemeClr val="tx1"/>
                </a:solidFill>
                <a:latin typeface="BIZ UDPゴシック" panose="020B0400000000000000" pitchFamily="50" charset="-128"/>
                <a:ea typeface="BIZ UDPゴシック" panose="020B0400000000000000" pitchFamily="50" charset="-128"/>
              </a:rPr>
              <a:t>　　金曜日</a:t>
            </a:r>
            <a:r>
              <a:rPr kumimoji="1" lang="en-US" altLang="ja-JP" sz="900" smtClean="0">
                <a:solidFill>
                  <a:schemeClr val="tx1"/>
                </a:solidFill>
                <a:latin typeface="BIZ UDPゴシック" panose="020B0400000000000000" pitchFamily="50" charset="-128"/>
                <a:ea typeface="BIZ UDPゴシック" panose="020B0400000000000000" pitchFamily="50" charset="-128"/>
              </a:rPr>
              <a:t>9:45</a:t>
            </a:r>
          </a:p>
          <a:p>
            <a:r>
              <a:rPr kumimoji="1" lang="ja-JP" altLang="en-US" sz="900" smtClean="0">
                <a:solidFill>
                  <a:schemeClr val="tx1"/>
                </a:solidFill>
                <a:latin typeface="BIZ UDPゴシック" panose="020B0400000000000000" pitchFamily="50" charset="-128"/>
                <a:ea typeface="BIZ UDPゴシック" panose="020B0400000000000000" pitchFamily="50" charset="-128"/>
              </a:rPr>
              <a:t>★しなやかな体作り</a:t>
            </a:r>
            <a:endParaRPr kumimoji="1" lang="en-US" altLang="ja-JP" sz="90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a:solidFill>
                  <a:schemeClr val="tx1"/>
                </a:solidFill>
                <a:latin typeface="BIZ UDPゴシック" panose="020B0400000000000000" pitchFamily="50" charset="-128"/>
                <a:ea typeface="BIZ UDPゴシック" panose="020B0400000000000000" pitchFamily="50" charset="-128"/>
              </a:rPr>
              <a:t>　</a:t>
            </a:r>
            <a:r>
              <a:rPr kumimoji="1" lang="ja-JP" altLang="en-US" sz="900" smtClean="0">
                <a:solidFill>
                  <a:schemeClr val="tx1"/>
                </a:solidFill>
                <a:latin typeface="BIZ UDPゴシック" panose="020B0400000000000000" pitchFamily="50" charset="-128"/>
                <a:ea typeface="BIZ UDPゴシック" panose="020B0400000000000000" pitchFamily="50" charset="-128"/>
              </a:rPr>
              <a:t>　大人のバレエエクササイズ（</a:t>
            </a:r>
            <a:r>
              <a:rPr kumimoji="1" lang="en-US" altLang="ja-JP" sz="900" smtClean="0">
                <a:solidFill>
                  <a:schemeClr val="tx1"/>
                </a:solidFill>
                <a:latin typeface="BIZ UDPゴシック" panose="020B0400000000000000" pitchFamily="50" charset="-128"/>
                <a:ea typeface="BIZ UDPゴシック" panose="020B0400000000000000" pitchFamily="50" charset="-128"/>
              </a:rPr>
              <a:t>18</a:t>
            </a:r>
            <a:r>
              <a:rPr kumimoji="1" lang="ja-JP" altLang="en-US" sz="900" smtClean="0">
                <a:solidFill>
                  <a:schemeClr val="tx1"/>
                </a:solidFill>
                <a:latin typeface="BIZ UDPゴシック" panose="020B0400000000000000" pitchFamily="50" charset="-128"/>
                <a:ea typeface="BIZ UDPゴシック" panose="020B0400000000000000" pitchFamily="50" charset="-128"/>
              </a:rPr>
              <a:t>歳以上）金曜日</a:t>
            </a:r>
            <a:r>
              <a:rPr kumimoji="1" lang="en-US" altLang="ja-JP" sz="900" smtClean="0">
                <a:solidFill>
                  <a:schemeClr val="tx1"/>
                </a:solidFill>
                <a:latin typeface="BIZ UDPゴシック" panose="020B0400000000000000" pitchFamily="50" charset="-128"/>
                <a:ea typeface="BIZ UDPゴシック" panose="020B0400000000000000" pitchFamily="50" charset="-128"/>
              </a:rPr>
              <a:t>16:30</a:t>
            </a:r>
          </a:p>
          <a:p>
            <a:r>
              <a:rPr kumimoji="1" lang="ja-JP" altLang="en-US" sz="900" smtClean="0">
                <a:solidFill>
                  <a:schemeClr val="tx1"/>
                </a:solidFill>
                <a:latin typeface="BIZ UDPゴシック" panose="020B0400000000000000" pitchFamily="50" charset="-128"/>
                <a:ea typeface="BIZ UDPゴシック" panose="020B0400000000000000" pitchFamily="50" charset="-128"/>
              </a:rPr>
              <a:t>★ダンス</a:t>
            </a:r>
            <a:endParaRPr kumimoji="1" lang="en-US" altLang="ja-JP" sz="90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a:solidFill>
                  <a:schemeClr val="tx1"/>
                </a:solidFill>
                <a:latin typeface="BIZ UDPゴシック" panose="020B0400000000000000" pitchFamily="50" charset="-128"/>
                <a:ea typeface="BIZ UDPゴシック" panose="020B0400000000000000" pitchFamily="50" charset="-128"/>
              </a:rPr>
              <a:t>　　ガールズヒップホップ（中学生以上）木曜日</a:t>
            </a:r>
            <a:r>
              <a:rPr kumimoji="1" lang="en-US" altLang="ja-JP" sz="900" smtClean="0">
                <a:solidFill>
                  <a:schemeClr val="tx1"/>
                </a:solidFill>
                <a:latin typeface="BIZ UDPゴシック" panose="020B0400000000000000" pitchFamily="50" charset="-128"/>
                <a:ea typeface="BIZ UDPゴシック" panose="020B0400000000000000" pitchFamily="50" charset="-128"/>
              </a:rPr>
              <a:t>19:00</a:t>
            </a:r>
            <a:endParaRPr kumimoji="1" lang="en-US" altLang="ja-JP" sz="900">
              <a:solidFill>
                <a:schemeClr val="tx1"/>
              </a:solidFill>
              <a:latin typeface="BIZ UDPゴシック" panose="020B0400000000000000" pitchFamily="50" charset="-128"/>
              <a:ea typeface="BIZ UDPゴシック" panose="020B0400000000000000" pitchFamily="50" charset="-128"/>
            </a:endParaRPr>
          </a:p>
        </p:txBody>
      </p:sp>
      <p:sp>
        <p:nvSpPr>
          <p:cNvPr id="108" name="正方形/長方形 107">
            <a:extLst>
              <a:ext uri="{FF2B5EF4-FFF2-40B4-BE49-F238E27FC236}">
                <a16:creationId xmlns:a16="http://schemas.microsoft.com/office/drawing/2014/main" id="{286C7BE4-28CA-4D19-8828-14853A19F45A}"/>
              </a:ext>
            </a:extLst>
          </p:cNvPr>
          <p:cNvSpPr/>
          <p:nvPr/>
        </p:nvSpPr>
        <p:spPr>
          <a:xfrm>
            <a:off x="3560431" y="5321839"/>
            <a:ext cx="3141476" cy="12080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t" anchorCtr="0" forceAA="0" compatLnSpc="1">
            <a:prstTxWarp prst="textNoShape">
              <a:avLst/>
            </a:prstTxWarp>
            <a:spAutoFit/>
          </a:bodyPr>
          <a:lstStyle/>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★太極拳</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　太極拳入門（</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18</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歳以上）</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火曜日</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9</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:10</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★フラダンス</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　はじめてのフラダンス</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18</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歳以上</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）水曜日１０</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900" dirty="0" smtClean="0">
                <a:solidFill>
                  <a:schemeClr val="tx1"/>
                </a:solidFill>
                <a:latin typeface="BIZ UDPゴシック" panose="020B0400000000000000" pitchFamily="50" charset="-128"/>
                <a:ea typeface="BIZ UDPゴシック" panose="020B0400000000000000" pitchFamily="50" charset="-128"/>
              </a:rPr>
              <a:t>５</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0</a:t>
            </a:r>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★柔軟性・筋力アップ</a:t>
            </a:r>
            <a:endParaRPr kumimoji="1" lang="en-US" altLang="ja-JP" sz="9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かんたん体操＆ストレッチ（</a:t>
            </a:r>
            <a:r>
              <a:rPr kumimoji="1" lang="en-US" altLang="ja-JP" sz="900" dirty="0">
                <a:solidFill>
                  <a:schemeClr val="tx1"/>
                </a:solidFill>
                <a:latin typeface="BIZ UDPゴシック" panose="020B0400000000000000" pitchFamily="50" charset="-128"/>
                <a:ea typeface="BIZ UDPゴシック" panose="020B0400000000000000" pitchFamily="50" charset="-128"/>
              </a:rPr>
              <a:t>18</a:t>
            </a:r>
            <a:r>
              <a:rPr kumimoji="1" lang="ja-JP" altLang="en-US" sz="900" dirty="0">
                <a:solidFill>
                  <a:schemeClr val="tx1"/>
                </a:solidFill>
                <a:latin typeface="BIZ UDPゴシック" panose="020B0400000000000000" pitchFamily="50" charset="-128"/>
                <a:ea typeface="BIZ UDPゴシック" panose="020B0400000000000000" pitchFamily="50" charset="-128"/>
              </a:rPr>
              <a:t>歳以上）水曜日</a:t>
            </a:r>
            <a:r>
              <a:rPr kumimoji="1" lang="en-US" altLang="ja-JP" sz="900" dirty="0">
                <a:solidFill>
                  <a:schemeClr val="tx1"/>
                </a:solidFill>
                <a:latin typeface="BIZ UDPゴシック" panose="020B0400000000000000" pitchFamily="50" charset="-128"/>
                <a:ea typeface="BIZ UDPゴシック" panose="020B0400000000000000" pitchFamily="50" charset="-128"/>
              </a:rPr>
              <a:t>15:30</a:t>
            </a:r>
          </a:p>
          <a:p>
            <a:r>
              <a:rPr kumimoji="1" lang="ja-JP" altLang="en-US" sz="900" dirty="0">
                <a:solidFill>
                  <a:schemeClr val="tx1"/>
                </a:solidFill>
                <a:latin typeface="BIZ UDPゴシック" panose="020B0400000000000000" pitchFamily="50" charset="-128"/>
                <a:ea typeface="BIZ UDPゴシック" panose="020B0400000000000000" pitchFamily="50" charset="-128"/>
              </a:rPr>
              <a:t>★有酸素運動＆筋トレ</a:t>
            </a:r>
            <a:endParaRPr kumimoji="1" lang="en-US" altLang="ja-JP" sz="9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dirty="0">
                <a:solidFill>
                  <a:schemeClr val="tx1"/>
                </a:solidFill>
                <a:latin typeface="BIZ UDPゴシック" panose="020B0400000000000000" pitchFamily="50" charset="-128"/>
                <a:ea typeface="BIZ UDPゴシック" panose="020B0400000000000000" pitchFamily="50" charset="-128"/>
              </a:rPr>
              <a:t>　　カーディオエクササイズ（</a:t>
            </a:r>
            <a:r>
              <a:rPr kumimoji="1" lang="en-US" altLang="ja-JP" sz="900" dirty="0">
                <a:solidFill>
                  <a:schemeClr val="tx1"/>
                </a:solidFill>
                <a:latin typeface="BIZ UDPゴシック" panose="020B0400000000000000" pitchFamily="50" charset="-128"/>
                <a:ea typeface="BIZ UDPゴシック" panose="020B0400000000000000" pitchFamily="50" charset="-128"/>
              </a:rPr>
              <a:t>18</a:t>
            </a:r>
            <a:r>
              <a:rPr kumimoji="1" lang="ja-JP" altLang="en-US" sz="900" dirty="0">
                <a:solidFill>
                  <a:schemeClr val="tx1"/>
                </a:solidFill>
                <a:latin typeface="BIZ UDPゴシック" panose="020B0400000000000000" pitchFamily="50" charset="-128"/>
                <a:ea typeface="BIZ UDPゴシック" panose="020B0400000000000000" pitchFamily="50" charset="-128"/>
              </a:rPr>
              <a:t>歳以上）金曜日</a:t>
            </a:r>
            <a:r>
              <a:rPr kumimoji="1" lang="en-US" altLang="ja-JP" sz="900" dirty="0" smtClean="0">
                <a:solidFill>
                  <a:schemeClr val="tx1"/>
                </a:solidFill>
                <a:latin typeface="BIZ UDPゴシック" panose="020B0400000000000000" pitchFamily="50" charset="-128"/>
                <a:ea typeface="BIZ UDPゴシック" panose="020B0400000000000000" pitchFamily="50" charset="-128"/>
              </a:rPr>
              <a:t>10:50</a:t>
            </a:r>
            <a:endParaRPr kumimoji="1" lang="en-US" altLang="ja-JP" sz="900" dirty="0">
              <a:solidFill>
                <a:schemeClr val="tx1"/>
              </a:solidFill>
              <a:latin typeface="BIZ UDPゴシック" panose="020B0400000000000000" pitchFamily="50" charset="-128"/>
              <a:ea typeface="BIZ UDPゴシック" panose="020B0400000000000000" pitchFamily="50" charset="-128"/>
            </a:endParaRPr>
          </a:p>
        </p:txBody>
      </p:sp>
      <p:pic>
        <p:nvPicPr>
          <p:cNvPr id="110" name="図 109"/>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635434" y="4933264"/>
            <a:ext cx="583126" cy="548138"/>
          </a:xfrm>
          <a:prstGeom prst="rect">
            <a:avLst/>
          </a:prstGeom>
        </p:spPr>
      </p:pic>
      <p:pic>
        <p:nvPicPr>
          <p:cNvPr id="111" name="図 110"/>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353953" y="5701674"/>
            <a:ext cx="488393" cy="649027"/>
          </a:xfrm>
          <a:prstGeom prst="rect">
            <a:avLst/>
          </a:prstGeom>
        </p:spPr>
      </p:pic>
      <p:pic>
        <p:nvPicPr>
          <p:cNvPr id="112" name="図 11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152724" y="7828176"/>
            <a:ext cx="567865" cy="684208"/>
          </a:xfrm>
          <a:prstGeom prst="rect">
            <a:avLst/>
          </a:prstGeom>
        </p:spPr>
      </p:pic>
      <p:pic>
        <p:nvPicPr>
          <p:cNvPr id="113" name="図 11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980156" y="6718006"/>
            <a:ext cx="617993" cy="650340"/>
          </a:xfrm>
          <a:prstGeom prst="rect">
            <a:avLst/>
          </a:prstGeom>
        </p:spPr>
      </p:pic>
      <p:pic>
        <p:nvPicPr>
          <p:cNvPr id="114" name="図 113"/>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2481565" y="6635871"/>
            <a:ext cx="729454" cy="656509"/>
          </a:xfrm>
          <a:prstGeom prst="rect">
            <a:avLst/>
          </a:prstGeom>
        </p:spPr>
      </p:pic>
      <p:pic>
        <p:nvPicPr>
          <p:cNvPr id="115" name="図 114"/>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5834993" y="4960498"/>
            <a:ext cx="634632" cy="741176"/>
          </a:xfrm>
          <a:prstGeom prst="rect">
            <a:avLst/>
          </a:prstGeom>
        </p:spPr>
      </p:pic>
      <p:pic>
        <p:nvPicPr>
          <p:cNvPr id="116" name="図 115"/>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2888220" y="7938166"/>
            <a:ext cx="514399" cy="680197"/>
          </a:xfrm>
          <a:prstGeom prst="rect">
            <a:avLst/>
          </a:prstGeom>
        </p:spPr>
      </p:pic>
      <p:pic>
        <p:nvPicPr>
          <p:cNvPr id="2" name="図 1"/>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2167362" y="32921"/>
            <a:ext cx="4640912" cy="290057"/>
          </a:xfrm>
          <a:prstGeom prst="rect">
            <a:avLst/>
          </a:prstGeom>
        </p:spPr>
      </p:pic>
      <p:sp>
        <p:nvSpPr>
          <p:cNvPr id="93" name="四角形: 角を丸くする 10"/>
          <p:cNvSpPr/>
          <p:nvPr/>
        </p:nvSpPr>
        <p:spPr bwMode="auto">
          <a:xfrm>
            <a:off x="5421519" y="59235"/>
            <a:ext cx="1409151" cy="3800001"/>
          </a:xfrm>
          <a:prstGeom prst="roundRect">
            <a:avLst>
              <a:gd name="adj" fmla="val 5925"/>
            </a:avLst>
          </a:prstGeom>
          <a:solidFill>
            <a:schemeClr val="bg1"/>
          </a:solidFill>
          <a:ln w="28575">
            <a:solidFill>
              <a:srgbClr val="0000FF"/>
            </a:solidFill>
          </a:ln>
        </p:spPr>
        <p:txBody>
          <a:bodyPr wrap="square" lIns="91440" tIns="45720" rIns="91440" bIns="45720" rtlCol="0" anchor="t">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050" b="1">
                <a:ln w="3175">
                  <a:noFill/>
                  <a:prstDash val="solid"/>
                  <a:miter lim="800000"/>
                </a:ln>
                <a:solidFill>
                  <a:srgbClr val="0000FF"/>
                </a:solidFill>
                <a:latin typeface="BIZ UDPゴシック" panose="020B0400000000000000" pitchFamily="50" charset="-128"/>
                <a:ea typeface="BIZ UDPゴシック" panose="020B0400000000000000" pitchFamily="50" charset="-128"/>
              </a:rPr>
              <a:t>ニュースポーツ教室</a:t>
            </a:r>
            <a:endParaRPr kumimoji="1" lang="ja-JP" altLang="en-US" sz="1050" b="1" dirty="0">
              <a:ln w="3175">
                <a:noFill/>
                <a:prstDash val="solid"/>
                <a:miter lim="800000"/>
              </a:ln>
              <a:solidFill>
                <a:srgbClr val="0000FF"/>
              </a:solidFill>
              <a:latin typeface="BIZ UDPゴシック" panose="020B0400000000000000" pitchFamily="50" charset="-128"/>
              <a:ea typeface="BIZ UDPゴシック" panose="020B0400000000000000" pitchFamily="50" charset="-128"/>
            </a:endParaRPr>
          </a:p>
        </p:txBody>
      </p:sp>
      <p:sp>
        <p:nvSpPr>
          <p:cNvPr id="91" name="対角する 2 つの角を丸めた四角形 90"/>
          <p:cNvSpPr/>
          <p:nvPr/>
        </p:nvSpPr>
        <p:spPr>
          <a:xfrm>
            <a:off x="15272" y="31422"/>
            <a:ext cx="2296612" cy="283740"/>
          </a:xfrm>
          <a:prstGeom prst="round2DiagRect">
            <a:avLst>
              <a:gd name="adj1" fmla="val 50000"/>
              <a:gd name="adj2" fmla="val 0"/>
            </a:avLst>
          </a:prstGeom>
          <a:solidFill>
            <a:schemeClr val="bg1"/>
          </a:solidFill>
          <a:ln w="3492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smtClean="0">
                <a:solidFill>
                  <a:srgbClr val="0000FF"/>
                </a:solidFill>
                <a:latin typeface="BIZ UDPゴシック" panose="020B0400000000000000" pitchFamily="50" charset="-128"/>
                <a:ea typeface="BIZ UDPゴシック" panose="020B0400000000000000" pitchFamily="50" charset="-128"/>
              </a:rPr>
              <a:t>スポーツデーのご案内</a:t>
            </a:r>
            <a:endParaRPr kumimoji="1" lang="ja-JP" altLang="en-US" sz="1600" b="1">
              <a:solidFill>
                <a:srgbClr val="0000FF"/>
              </a:solidFill>
              <a:latin typeface="BIZ UDPゴシック" panose="020B0400000000000000" pitchFamily="50" charset="-128"/>
              <a:ea typeface="BIZ UDPゴシック" panose="020B0400000000000000" pitchFamily="50" charset="-128"/>
            </a:endParaRPr>
          </a:p>
        </p:txBody>
      </p:sp>
      <p:sp>
        <p:nvSpPr>
          <p:cNvPr id="94" name="正方形/長方形 93">
            <a:extLst>
              <a:ext uri="{FF2B5EF4-FFF2-40B4-BE49-F238E27FC236}">
                <a16:creationId xmlns:a16="http://schemas.microsoft.com/office/drawing/2014/main" id="{286C7BE4-28CA-4D19-8828-14853A19F45A}"/>
              </a:ext>
            </a:extLst>
          </p:cNvPr>
          <p:cNvSpPr/>
          <p:nvPr/>
        </p:nvSpPr>
        <p:spPr>
          <a:xfrm>
            <a:off x="5479525" y="349818"/>
            <a:ext cx="1461739" cy="23929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t" anchorCtr="0" forceAA="0" compatLnSpc="1">
            <a:prstTxWarp prst="textNoShape">
              <a:avLst/>
            </a:prstTxWarp>
            <a:spAutoFit/>
          </a:bodyPr>
          <a:lstStyle/>
          <a:p>
            <a:r>
              <a:rPr kumimoji="1" lang="ja-JP" altLang="en-US" sz="1000" dirty="0">
                <a:solidFill>
                  <a:schemeClr val="tx1"/>
                </a:solidFill>
                <a:latin typeface="BIZ UDPゴシック" panose="020B0400000000000000" pitchFamily="50" charset="-128"/>
                <a:ea typeface="BIZ UDPゴシック" panose="020B0400000000000000" pitchFamily="50" charset="-128"/>
              </a:rPr>
              <a:t>だれ</a:t>
            </a:r>
            <a:r>
              <a:rPr kumimoji="1" lang="ja-JP" altLang="en-US" sz="1000" dirty="0" smtClean="0">
                <a:solidFill>
                  <a:schemeClr val="tx1"/>
                </a:solidFill>
                <a:latin typeface="BIZ UDPゴシック" panose="020B0400000000000000" pitchFamily="50" charset="-128"/>
                <a:ea typeface="BIZ UDPゴシック" panose="020B0400000000000000" pitchFamily="50" charset="-128"/>
              </a:rPr>
              <a:t>でも</a:t>
            </a:r>
            <a:r>
              <a:rPr kumimoji="1" lang="ja-JP" altLang="en-US" sz="1000" dirty="0">
                <a:solidFill>
                  <a:schemeClr val="tx1"/>
                </a:solidFill>
                <a:latin typeface="BIZ UDPゴシック" panose="020B0400000000000000" pitchFamily="50" charset="-128"/>
                <a:ea typeface="BIZ UDPゴシック" panose="020B0400000000000000" pitchFamily="50" charset="-128"/>
              </a:rPr>
              <a:t>楽しめるスポーツです。お気軽にご参加ください</a:t>
            </a:r>
            <a:r>
              <a:rPr kumimoji="1" lang="ja-JP" altLang="en-US" sz="1000" dirty="0" smtClean="0">
                <a:solidFill>
                  <a:schemeClr val="tx1"/>
                </a:solidFill>
                <a:latin typeface="BIZ UDPゴシック" panose="020B0400000000000000" pitchFamily="50" charset="-128"/>
                <a:ea typeface="BIZ UDPゴシック" panose="020B0400000000000000" pitchFamily="50" charset="-128"/>
              </a:rPr>
              <a:t>！</a:t>
            </a:r>
            <a:endParaRPr kumimoji="1" lang="en-US" altLang="ja-JP" sz="10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1000"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000" dirty="0">
                <a:solidFill>
                  <a:schemeClr val="tx1"/>
                </a:solidFill>
                <a:latin typeface="BIZ UDPゴシック" panose="020B0400000000000000" pitchFamily="50" charset="-128"/>
                <a:ea typeface="BIZ UDPゴシック" panose="020B0400000000000000" pitchFamily="50" charset="-128"/>
              </a:rPr>
              <a:t>参加費無料）</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900" dirty="0" smtClean="0">
              <a:solidFill>
                <a:schemeClr val="tx1"/>
              </a:solidFill>
              <a:latin typeface="BIZ UDPゴシック" panose="020B0400000000000000" pitchFamily="50" charset="-128"/>
              <a:ea typeface="BIZ UDPゴシック" panose="020B0400000000000000" pitchFamily="50" charset="-128"/>
            </a:endParaRPr>
          </a:p>
          <a:p>
            <a:r>
              <a:rPr kumimoji="1" lang="en-US" altLang="ja-JP" sz="1000" b="1"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開催日</a:t>
            </a:r>
            <a:r>
              <a:rPr kumimoji="1" lang="en-US" altLang="ja-JP" sz="1000" b="1" dirty="0" smtClean="0">
                <a:solidFill>
                  <a:schemeClr val="tx1"/>
                </a:solidFill>
                <a:latin typeface="BIZ UDPゴシック" panose="020B0400000000000000" pitchFamily="50" charset="-128"/>
                <a:ea typeface="BIZ UDPゴシック" panose="020B0400000000000000" pitchFamily="50" charset="-128"/>
              </a:rPr>
              <a:t>】</a:t>
            </a:r>
          </a:p>
          <a:p>
            <a:r>
              <a:rPr kumimoji="1" lang="ja-JP" altLang="en-US" sz="1000" b="1" dirty="0">
                <a:solidFill>
                  <a:schemeClr val="tx1"/>
                </a:solidFill>
                <a:latin typeface="BIZ UDPゴシック" panose="020B0400000000000000" pitchFamily="50" charset="-128"/>
                <a:ea typeface="BIZ UDPゴシック" panose="020B0400000000000000" pitchFamily="50" charset="-128"/>
              </a:rPr>
              <a:t>　</a:t>
            </a:r>
            <a:r>
              <a:rPr kumimoji="1" lang="ja-JP" altLang="en-US" sz="1000" b="1" dirty="0" smtClean="0">
                <a:solidFill>
                  <a:schemeClr val="tx1"/>
                </a:solidFill>
                <a:latin typeface="BIZ UDPゴシック" panose="020B0400000000000000" pitchFamily="50" charset="-128"/>
                <a:ea typeface="BIZ UDPゴシック" panose="020B0400000000000000" pitchFamily="50" charset="-128"/>
              </a:rPr>
              <a:t>　</a:t>
            </a:r>
            <a:r>
              <a:rPr kumimoji="1" lang="en-US" altLang="ja-JP" sz="1000" b="1" dirty="0">
                <a:solidFill>
                  <a:schemeClr val="tx1"/>
                </a:solidFill>
                <a:latin typeface="BIZ UDPゴシック" panose="020B0400000000000000" pitchFamily="50" charset="-128"/>
                <a:ea typeface="BIZ UDPゴシック" panose="020B0400000000000000" pitchFamily="50" charset="-128"/>
              </a:rPr>
              <a:t>6</a:t>
            </a:r>
            <a:r>
              <a:rPr kumimoji="1" lang="ja-JP" altLang="en-US" sz="1000" b="1" dirty="0" smtClean="0">
                <a:solidFill>
                  <a:schemeClr val="tx1"/>
                </a:solidFill>
                <a:latin typeface="BIZ UDPゴシック" panose="020B0400000000000000" pitchFamily="50" charset="-128"/>
                <a:ea typeface="BIZ UDPゴシック" panose="020B0400000000000000" pitchFamily="50" charset="-128"/>
              </a:rPr>
              <a:t>月１４日（土）</a:t>
            </a:r>
            <a:endParaRPr kumimoji="1" lang="en-US" altLang="ja-JP" sz="1000" b="1"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1000" b="1" dirty="0">
                <a:solidFill>
                  <a:schemeClr val="tx1"/>
                </a:solidFill>
                <a:latin typeface="BIZ UDPゴシック" panose="020B0400000000000000" pitchFamily="50" charset="-128"/>
                <a:ea typeface="BIZ UDPゴシック" panose="020B0400000000000000" pitchFamily="50" charset="-128"/>
              </a:rPr>
              <a:t>　</a:t>
            </a:r>
            <a:r>
              <a:rPr kumimoji="1" lang="ja-JP" altLang="en-US" sz="1000" b="1" dirty="0" smtClean="0">
                <a:solidFill>
                  <a:schemeClr val="tx1"/>
                </a:solidFill>
                <a:latin typeface="BIZ UDPゴシック" panose="020B0400000000000000" pitchFamily="50" charset="-128"/>
                <a:ea typeface="BIZ UDPゴシック" panose="020B0400000000000000" pitchFamily="50" charset="-128"/>
              </a:rPr>
              <a:t>　７月</a:t>
            </a:r>
            <a:r>
              <a:rPr kumimoji="1" lang="en-US" altLang="ja-JP" sz="1000" b="1" dirty="0" smtClean="0">
                <a:solidFill>
                  <a:schemeClr val="tx1"/>
                </a:solidFill>
                <a:latin typeface="BIZ UDPゴシック" panose="020B0400000000000000" pitchFamily="50" charset="-128"/>
                <a:ea typeface="BIZ UDPゴシック" panose="020B0400000000000000" pitchFamily="50" charset="-128"/>
              </a:rPr>
              <a:t>1</a:t>
            </a:r>
            <a:r>
              <a:rPr kumimoji="1" lang="ja-JP" altLang="en-US" sz="1000" b="1" dirty="0" smtClean="0">
                <a:solidFill>
                  <a:schemeClr val="tx1"/>
                </a:solidFill>
                <a:latin typeface="BIZ UDPゴシック" panose="020B0400000000000000" pitchFamily="50" charset="-128"/>
                <a:ea typeface="BIZ UDPゴシック" panose="020B0400000000000000" pitchFamily="50" charset="-128"/>
              </a:rPr>
              <a:t>２日</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（土</a:t>
            </a:r>
            <a:r>
              <a:rPr kumimoji="1" lang="ja-JP" altLang="en-US" sz="1000" b="1" dirty="0" smtClean="0">
                <a:solidFill>
                  <a:schemeClr val="tx1"/>
                </a:solidFill>
                <a:latin typeface="BIZ UDPゴシック" panose="020B0400000000000000" pitchFamily="50" charset="-128"/>
                <a:ea typeface="BIZ UDPゴシック" panose="020B0400000000000000" pitchFamily="50" charset="-128"/>
              </a:rPr>
              <a:t>）</a:t>
            </a:r>
            <a:endParaRPr kumimoji="1" lang="en-US" altLang="ja-JP" sz="1000" b="1" dirty="0" smtClean="0">
              <a:solidFill>
                <a:schemeClr val="tx1"/>
              </a:solidFill>
              <a:latin typeface="BIZ UDPゴシック" panose="020B0400000000000000" pitchFamily="50" charset="-128"/>
              <a:ea typeface="BIZ UDPゴシック" panose="020B0400000000000000" pitchFamily="50" charset="-128"/>
            </a:endParaRPr>
          </a:p>
          <a:p>
            <a:r>
              <a:rPr kumimoji="1" lang="en-US" altLang="ja-JP" sz="1000" dirty="0" smtClean="0">
                <a:solidFill>
                  <a:schemeClr val="tx1"/>
                </a:solidFill>
                <a:latin typeface="BIZ UDPゴシック" panose="020B0400000000000000" pitchFamily="50" charset="-128"/>
                <a:ea typeface="BIZ UDPゴシック" panose="020B0400000000000000" pitchFamily="50" charset="-128"/>
              </a:rPr>
              <a:t>※8</a:t>
            </a:r>
            <a:r>
              <a:rPr kumimoji="1" lang="ja-JP" altLang="en-US" sz="1000" dirty="0" smtClean="0">
                <a:solidFill>
                  <a:schemeClr val="tx1"/>
                </a:solidFill>
                <a:latin typeface="BIZ UDPゴシック" panose="020B0400000000000000" pitchFamily="50" charset="-128"/>
                <a:ea typeface="BIZ UDPゴシック" panose="020B0400000000000000" pitchFamily="50" charset="-128"/>
              </a:rPr>
              <a:t>月はお休みです。</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000" b="1" dirty="0" smtClean="0">
              <a:solidFill>
                <a:schemeClr val="tx1"/>
              </a:solidFill>
              <a:latin typeface="BIZ UDPゴシック" panose="020B0400000000000000" pitchFamily="50" charset="-128"/>
              <a:ea typeface="BIZ UDPゴシック" panose="020B0400000000000000" pitchFamily="50" charset="-128"/>
            </a:endParaRPr>
          </a:p>
          <a:p>
            <a:r>
              <a:rPr kumimoji="1" lang="en-US" altLang="ja-JP" sz="1000" b="1"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時間</a:t>
            </a:r>
            <a:r>
              <a:rPr kumimoji="1" lang="en-US" altLang="ja-JP" sz="1000" b="1" dirty="0">
                <a:solidFill>
                  <a:schemeClr val="tx1"/>
                </a:solidFill>
                <a:latin typeface="BIZ UDPゴシック" panose="020B0400000000000000" pitchFamily="50" charset="-128"/>
                <a:ea typeface="BIZ UDPゴシック" panose="020B0400000000000000" pitchFamily="50" charset="-128"/>
              </a:rPr>
              <a:t>】</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　</a:t>
            </a:r>
            <a:r>
              <a:rPr kumimoji="1" lang="en-US" altLang="ja-JP" sz="1000" b="1" dirty="0">
                <a:solidFill>
                  <a:schemeClr val="tx1"/>
                </a:solidFill>
                <a:latin typeface="BIZ UDPゴシック" panose="020B0400000000000000" pitchFamily="50" charset="-128"/>
                <a:ea typeface="BIZ UDPゴシック" panose="020B0400000000000000" pitchFamily="50" charset="-128"/>
              </a:rPr>
              <a:t>10:00</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r>
              <a:rPr kumimoji="1" lang="en-US" altLang="ja-JP" sz="1000" dirty="0">
                <a:solidFill>
                  <a:schemeClr val="tx1"/>
                </a:solidFill>
                <a:latin typeface="BIZ UDPゴシック" panose="020B0400000000000000" pitchFamily="50" charset="-128"/>
                <a:ea typeface="BIZ UDPゴシック" panose="020B0400000000000000" pitchFamily="50" charset="-128"/>
              </a:rPr>
              <a:t>【</a:t>
            </a:r>
            <a:r>
              <a:rPr kumimoji="1" lang="ja-JP" altLang="en-US" sz="1000" dirty="0">
                <a:solidFill>
                  <a:schemeClr val="tx1"/>
                </a:solidFill>
                <a:latin typeface="BIZ UDPゴシック" panose="020B0400000000000000" pitchFamily="50" charset="-128"/>
                <a:ea typeface="BIZ UDPゴシック" panose="020B0400000000000000" pitchFamily="50" charset="-128"/>
              </a:rPr>
              <a:t>場所</a:t>
            </a:r>
            <a:r>
              <a:rPr kumimoji="1" lang="en-US" altLang="ja-JP" sz="1000" dirty="0">
                <a:solidFill>
                  <a:schemeClr val="tx1"/>
                </a:solidFill>
                <a:latin typeface="BIZ UDPゴシック" panose="020B0400000000000000" pitchFamily="50" charset="-128"/>
                <a:ea typeface="BIZ UDPゴシック" panose="020B0400000000000000" pitchFamily="50" charset="-128"/>
              </a:rPr>
              <a:t>】</a:t>
            </a:r>
            <a:r>
              <a:rPr kumimoji="1" lang="ja-JP" altLang="en-US" sz="1000" dirty="0">
                <a:solidFill>
                  <a:schemeClr val="tx1"/>
                </a:solidFill>
                <a:latin typeface="BIZ UDPゴシック" panose="020B0400000000000000" pitchFamily="50" charset="-128"/>
                <a:ea typeface="BIZ UDPゴシック" panose="020B0400000000000000" pitchFamily="50" charset="-128"/>
              </a:rPr>
              <a:t>　小体育室</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r>
              <a:rPr kumimoji="1" lang="en-US" altLang="ja-JP" sz="1000" dirty="0">
                <a:solidFill>
                  <a:schemeClr val="tx1"/>
                </a:solidFill>
                <a:latin typeface="BIZ UDPゴシック" panose="020B0400000000000000" pitchFamily="50" charset="-128"/>
                <a:ea typeface="BIZ UDPゴシック" panose="020B0400000000000000" pitchFamily="50" charset="-128"/>
              </a:rPr>
              <a:t>【</a:t>
            </a:r>
            <a:r>
              <a:rPr kumimoji="1" lang="ja-JP" altLang="en-US" sz="1000" dirty="0">
                <a:solidFill>
                  <a:schemeClr val="tx1"/>
                </a:solidFill>
                <a:latin typeface="BIZ UDPゴシック" panose="020B0400000000000000" pitchFamily="50" charset="-128"/>
                <a:ea typeface="BIZ UDPゴシック" panose="020B0400000000000000" pitchFamily="50" charset="-128"/>
              </a:rPr>
              <a:t>持ち物</a:t>
            </a:r>
            <a:r>
              <a:rPr kumimoji="1" lang="en-US" altLang="ja-JP" sz="1000" dirty="0">
                <a:solidFill>
                  <a:schemeClr val="tx1"/>
                </a:solidFill>
                <a:latin typeface="BIZ UDPゴシック" panose="020B0400000000000000" pitchFamily="50" charset="-128"/>
                <a:ea typeface="BIZ UDPゴシック" panose="020B0400000000000000" pitchFamily="50" charset="-128"/>
              </a:rPr>
              <a:t>】</a:t>
            </a:r>
            <a:r>
              <a:rPr kumimoji="1" lang="ja-JP" altLang="en-US" sz="1000" dirty="0">
                <a:solidFill>
                  <a:schemeClr val="tx1"/>
                </a:solidFill>
                <a:latin typeface="BIZ UDPゴシック" panose="020B0400000000000000" pitchFamily="50" charset="-128"/>
                <a:ea typeface="BIZ UDPゴシック" panose="020B0400000000000000" pitchFamily="50" charset="-128"/>
              </a:rPr>
              <a:t>　</a:t>
            </a:r>
            <a:endParaRPr kumimoji="1" lang="en-US" altLang="ja-JP" sz="10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1000" dirty="0" smtClean="0">
                <a:solidFill>
                  <a:schemeClr val="tx1"/>
                </a:solidFill>
                <a:latin typeface="BIZ UDPゴシック" panose="020B0400000000000000" pitchFamily="50" charset="-128"/>
                <a:ea typeface="BIZ UDPゴシック" panose="020B0400000000000000" pitchFamily="50" charset="-128"/>
              </a:rPr>
              <a:t>　　運動</a:t>
            </a:r>
            <a:r>
              <a:rPr kumimoji="1" lang="ja-JP" altLang="en-US" sz="1000" dirty="0">
                <a:solidFill>
                  <a:schemeClr val="tx1"/>
                </a:solidFill>
                <a:latin typeface="BIZ UDPゴシック" panose="020B0400000000000000" pitchFamily="50" charset="-128"/>
                <a:ea typeface="BIZ UDPゴシック" panose="020B0400000000000000" pitchFamily="50" charset="-128"/>
              </a:rPr>
              <a:t>のできる服装</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dirty="0" smtClean="0">
                <a:solidFill>
                  <a:schemeClr val="tx1"/>
                </a:solidFill>
                <a:latin typeface="BIZ UDPゴシック" panose="020B0400000000000000" pitchFamily="50" charset="-128"/>
                <a:ea typeface="BIZ UDPゴシック" panose="020B0400000000000000" pitchFamily="50" charset="-128"/>
              </a:rPr>
              <a:t>　　屋内シューズ</a:t>
            </a:r>
            <a:endParaRPr kumimoji="1" lang="en-US" altLang="ja-JP" sz="900" dirty="0">
              <a:solidFill>
                <a:schemeClr val="tx1"/>
              </a:solidFill>
              <a:latin typeface="BIZ UDPゴシック" panose="020B0400000000000000" pitchFamily="50" charset="-128"/>
              <a:ea typeface="BIZ UDPゴシック" panose="020B0400000000000000" pitchFamily="50" charset="-128"/>
            </a:endParaRPr>
          </a:p>
        </p:txBody>
      </p:sp>
      <p:pic>
        <p:nvPicPr>
          <p:cNvPr id="95" name="図 94"/>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6088893" y="2653964"/>
            <a:ext cx="850110" cy="1036717"/>
          </a:xfrm>
          <a:prstGeom prst="rect">
            <a:avLst/>
          </a:prstGeom>
        </p:spPr>
      </p:pic>
      <p:pic>
        <p:nvPicPr>
          <p:cNvPr id="96" name="図 95"/>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5374397" y="3103498"/>
            <a:ext cx="778012" cy="719404"/>
          </a:xfrm>
          <a:prstGeom prst="rect">
            <a:avLst/>
          </a:prstGeom>
        </p:spPr>
      </p:pic>
      <p:pic>
        <p:nvPicPr>
          <p:cNvPr id="3" name="図 2"/>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2906200" y="5654903"/>
            <a:ext cx="612842" cy="612842"/>
          </a:xfrm>
          <a:prstGeom prst="rect">
            <a:avLst/>
          </a:prstGeom>
        </p:spPr>
      </p:pic>
      <p:pic>
        <p:nvPicPr>
          <p:cNvPr id="19" name="図 18"/>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64220" y="8129687"/>
            <a:ext cx="581106" cy="630780"/>
          </a:xfrm>
          <a:prstGeom prst="rect">
            <a:avLst/>
          </a:prstGeom>
        </p:spPr>
      </p:pic>
      <p:pic>
        <p:nvPicPr>
          <p:cNvPr id="143" name="図 14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217876" y="2872355"/>
            <a:ext cx="91608" cy="91608"/>
          </a:xfrm>
          <a:prstGeom prst="rect">
            <a:avLst/>
          </a:prstGeom>
        </p:spPr>
      </p:pic>
    </p:spTree>
    <p:extLst>
      <p:ext uri="{BB962C8B-B14F-4D97-AF65-F5344CB8AC3E}">
        <p14:creationId xmlns:p14="http://schemas.microsoft.com/office/powerpoint/2010/main" val="1589110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4711</TotalTime>
  <Words>1547</Words>
  <Application>Microsoft Office PowerPoint</Application>
  <PresentationFormat>A4 210 x 297 mm</PresentationFormat>
  <Paragraphs>167</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KONAMI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Hisatsune Itsue</dc:creator>
  <cp:lastModifiedBy>1265_Kawasakishiaso</cp:lastModifiedBy>
  <cp:revision>337</cp:revision>
  <cp:lastPrinted>2025-05-06T06:36:06Z</cp:lastPrinted>
  <dcterms:created xsi:type="dcterms:W3CDTF">2022-05-31T08:27:26Z</dcterms:created>
  <dcterms:modified xsi:type="dcterms:W3CDTF">2025-05-06T06:39:35Z</dcterms:modified>
</cp:coreProperties>
</file>